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30"/>
  </p:notesMasterIdLst>
  <p:handoutMasterIdLst>
    <p:handoutMasterId r:id="rId31"/>
  </p:handoutMasterIdLst>
  <p:sldIdLst>
    <p:sldId id="397" r:id="rId2"/>
    <p:sldId id="401" r:id="rId3"/>
    <p:sldId id="430" r:id="rId4"/>
    <p:sldId id="414" r:id="rId5"/>
    <p:sldId id="350" r:id="rId6"/>
    <p:sldId id="416" r:id="rId7"/>
    <p:sldId id="417" r:id="rId8"/>
    <p:sldId id="418" r:id="rId9"/>
    <p:sldId id="419" r:id="rId10"/>
    <p:sldId id="345" r:id="rId11"/>
    <p:sldId id="431" r:id="rId12"/>
    <p:sldId id="429" r:id="rId13"/>
    <p:sldId id="358" r:id="rId14"/>
    <p:sldId id="420" r:id="rId15"/>
    <p:sldId id="421" r:id="rId16"/>
    <p:sldId id="353" r:id="rId17"/>
    <p:sldId id="373" r:id="rId18"/>
    <p:sldId id="422" r:id="rId19"/>
    <p:sldId id="387" r:id="rId20"/>
    <p:sldId id="404" r:id="rId21"/>
    <p:sldId id="346" r:id="rId22"/>
    <p:sldId id="399" r:id="rId23"/>
    <p:sldId id="424" r:id="rId24"/>
    <p:sldId id="425" r:id="rId25"/>
    <p:sldId id="426" r:id="rId26"/>
    <p:sldId id="427" r:id="rId27"/>
    <p:sldId id="297" r:id="rId28"/>
    <p:sldId id="392" r:id="rId29"/>
  </p:sldIdLst>
  <p:sldSz cx="9144000" cy="6858000" type="screen4x3"/>
  <p:notesSz cx="6858000" cy="9028113"/>
  <p:defaultTextStyle>
    <a:defPPr>
      <a:defRPr lang="en-GB"/>
    </a:defPPr>
    <a:lvl1pPr algn="l" rtl="0" fontAlgn="base">
      <a:spcBef>
        <a:spcPct val="0"/>
      </a:spcBef>
      <a:spcAft>
        <a:spcPct val="0"/>
      </a:spcAft>
      <a:defRPr kern="1200">
        <a:solidFill>
          <a:schemeClr val="tx1"/>
        </a:solidFill>
        <a:latin typeface="Agency FB" pitchFamily="34" charset="0"/>
        <a:ea typeface="+mn-ea"/>
        <a:cs typeface="Times New Roman" pitchFamily="18" charset="0"/>
      </a:defRPr>
    </a:lvl1pPr>
    <a:lvl2pPr marL="457200" algn="l" rtl="0" fontAlgn="base">
      <a:spcBef>
        <a:spcPct val="0"/>
      </a:spcBef>
      <a:spcAft>
        <a:spcPct val="0"/>
      </a:spcAft>
      <a:defRPr kern="1200">
        <a:solidFill>
          <a:schemeClr val="tx1"/>
        </a:solidFill>
        <a:latin typeface="Agency FB" pitchFamily="34" charset="0"/>
        <a:ea typeface="+mn-ea"/>
        <a:cs typeface="Times New Roman" pitchFamily="18" charset="0"/>
      </a:defRPr>
    </a:lvl2pPr>
    <a:lvl3pPr marL="914400" algn="l" rtl="0" fontAlgn="base">
      <a:spcBef>
        <a:spcPct val="0"/>
      </a:spcBef>
      <a:spcAft>
        <a:spcPct val="0"/>
      </a:spcAft>
      <a:defRPr kern="1200">
        <a:solidFill>
          <a:schemeClr val="tx1"/>
        </a:solidFill>
        <a:latin typeface="Agency FB" pitchFamily="34" charset="0"/>
        <a:ea typeface="+mn-ea"/>
        <a:cs typeface="Times New Roman" pitchFamily="18" charset="0"/>
      </a:defRPr>
    </a:lvl3pPr>
    <a:lvl4pPr marL="1371600" algn="l" rtl="0" fontAlgn="base">
      <a:spcBef>
        <a:spcPct val="0"/>
      </a:spcBef>
      <a:spcAft>
        <a:spcPct val="0"/>
      </a:spcAft>
      <a:defRPr kern="1200">
        <a:solidFill>
          <a:schemeClr val="tx1"/>
        </a:solidFill>
        <a:latin typeface="Agency FB" pitchFamily="34" charset="0"/>
        <a:ea typeface="+mn-ea"/>
        <a:cs typeface="Times New Roman" pitchFamily="18" charset="0"/>
      </a:defRPr>
    </a:lvl4pPr>
    <a:lvl5pPr marL="1828800" algn="l" rtl="0" fontAlgn="base">
      <a:spcBef>
        <a:spcPct val="0"/>
      </a:spcBef>
      <a:spcAft>
        <a:spcPct val="0"/>
      </a:spcAft>
      <a:defRPr kern="1200">
        <a:solidFill>
          <a:schemeClr val="tx1"/>
        </a:solidFill>
        <a:latin typeface="Agency FB" pitchFamily="34" charset="0"/>
        <a:ea typeface="+mn-ea"/>
        <a:cs typeface="Times New Roman" pitchFamily="18" charset="0"/>
      </a:defRPr>
    </a:lvl5pPr>
    <a:lvl6pPr marL="2286000" algn="l" defTabSz="914400" rtl="0" eaLnBrk="1" latinLnBrk="0" hangingPunct="1">
      <a:defRPr kern="1200">
        <a:solidFill>
          <a:schemeClr val="tx1"/>
        </a:solidFill>
        <a:latin typeface="Agency FB" pitchFamily="34" charset="0"/>
        <a:ea typeface="+mn-ea"/>
        <a:cs typeface="Times New Roman" pitchFamily="18" charset="0"/>
      </a:defRPr>
    </a:lvl6pPr>
    <a:lvl7pPr marL="2743200" algn="l" defTabSz="914400" rtl="0" eaLnBrk="1" latinLnBrk="0" hangingPunct="1">
      <a:defRPr kern="1200">
        <a:solidFill>
          <a:schemeClr val="tx1"/>
        </a:solidFill>
        <a:latin typeface="Agency FB" pitchFamily="34" charset="0"/>
        <a:ea typeface="+mn-ea"/>
        <a:cs typeface="Times New Roman" pitchFamily="18" charset="0"/>
      </a:defRPr>
    </a:lvl7pPr>
    <a:lvl8pPr marL="3200400" algn="l" defTabSz="914400" rtl="0" eaLnBrk="1" latinLnBrk="0" hangingPunct="1">
      <a:defRPr kern="1200">
        <a:solidFill>
          <a:schemeClr val="tx1"/>
        </a:solidFill>
        <a:latin typeface="Agency FB" pitchFamily="34" charset="0"/>
        <a:ea typeface="+mn-ea"/>
        <a:cs typeface="Times New Roman" pitchFamily="18" charset="0"/>
      </a:defRPr>
    </a:lvl8pPr>
    <a:lvl9pPr marL="3657600" algn="l" defTabSz="914400" rtl="0" eaLnBrk="1" latinLnBrk="0" hangingPunct="1">
      <a:defRPr kern="1200">
        <a:solidFill>
          <a:schemeClr val="tx1"/>
        </a:solidFill>
        <a:latin typeface="Agency FB"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100" d="100"/>
          <a:sy n="100" d="100"/>
        </p:scale>
        <p:origin x="-29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538" y="-96"/>
      </p:cViewPr>
      <p:guideLst>
        <p:guide orient="horz" pos="284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zipa\Desktop\UK%20VISI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30"/>
      <c:perspective val="30"/>
    </c:view3D>
    <c:plotArea>
      <c:layout/>
      <c:pie3DChart>
        <c:varyColors val="1"/>
        <c:dLbls>
          <c:showCatName val="1"/>
          <c:showPercent val="1"/>
        </c:dLbls>
      </c:pie3DChart>
      <c:spPr>
        <a:noFill/>
        <a:ln w="25400">
          <a:noFill/>
        </a:ln>
      </c:spPr>
    </c:plotArea>
    <c:plotVisOnly val="1"/>
    <c:dispBlanksAs val="zero"/>
  </c:chart>
  <c:externalData r:id="rId1"/>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cdr:x>
      <cdr:y>0</cdr:y>
    </cdr:from>
    <cdr:to>
      <cdr:x>0.0614</cdr:x>
      <cdr:y>0.04556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33333" cy="200000"/>
        </a:xfrm>
        <a:prstGeom xmlns:a="http://schemas.openxmlformats.org/drawingml/2006/main" prst="rect">
          <a:avLst/>
        </a:prstGeom>
      </cdr:spPr>
    </cdr:pic>
  </cdr:relSizeAnchor>
  <cdr:relSizeAnchor xmlns:cdr="http://schemas.openxmlformats.org/drawingml/2006/chartDrawing">
    <cdr:from>
      <cdr:x>0.07018</cdr:x>
      <cdr:y>0.01736</cdr:y>
    </cdr:from>
    <cdr:to>
      <cdr:x>0.92105</cdr:x>
      <cdr:y>0.97215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09600" y="76200"/>
          <a:ext cx="7391400" cy="4191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1747" name="Rectangle 3"/>
          <p:cNvSpPr>
            <a:spLocks noGrp="1" noChangeArrowheads="1"/>
          </p:cNvSpPr>
          <p:nvPr>
            <p:ph type="dt" sz="quarter" idx="1"/>
          </p:nvPr>
        </p:nvSpPr>
        <p:spPr bwMode="auto">
          <a:xfrm>
            <a:off x="388620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1748" name="Rectangle 4"/>
          <p:cNvSpPr>
            <a:spLocks noGrp="1" noChangeArrowheads="1"/>
          </p:cNvSpPr>
          <p:nvPr>
            <p:ph type="ftr" sz="quarter" idx="2"/>
          </p:nvPr>
        </p:nvSpPr>
        <p:spPr bwMode="auto">
          <a:xfrm>
            <a:off x="0" y="8577263"/>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1749" name="Rectangle 5"/>
          <p:cNvSpPr>
            <a:spLocks noGrp="1" noChangeArrowheads="1"/>
          </p:cNvSpPr>
          <p:nvPr>
            <p:ph type="sldNum" sz="quarter" idx="3"/>
          </p:nvPr>
        </p:nvSpPr>
        <p:spPr bwMode="auto">
          <a:xfrm>
            <a:off x="3886200" y="8577263"/>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879F472-F2C0-4239-A133-D0AA4533DF80}" type="slidenum">
              <a:rPr lang="en-US"/>
              <a:pPr>
                <a:defRPr/>
              </a:pPr>
              <a:t>‹#›</a:t>
            </a:fld>
            <a:endParaRPr lang="en-US"/>
          </a:p>
        </p:txBody>
      </p:sp>
    </p:spTree>
    <p:extLst>
      <p:ext uri="{BB962C8B-B14F-4D97-AF65-F5344CB8AC3E}">
        <p14:creationId xmlns:p14="http://schemas.microsoft.com/office/powerpoint/2010/main" xmlns="" val="168341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16387" name="Rectangle 3"/>
          <p:cNvSpPr>
            <a:spLocks noGrp="1" noChangeArrowheads="1"/>
          </p:cNvSpPr>
          <p:nvPr>
            <p:ph type="dt" idx="1"/>
          </p:nvPr>
        </p:nvSpPr>
        <p:spPr bwMode="auto">
          <a:xfrm>
            <a:off x="388620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1171575" y="676275"/>
            <a:ext cx="4516438" cy="33877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287838"/>
            <a:ext cx="5029200" cy="406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6390" name="Rectangle 6"/>
          <p:cNvSpPr>
            <a:spLocks noGrp="1" noChangeArrowheads="1"/>
          </p:cNvSpPr>
          <p:nvPr>
            <p:ph type="ftr" sz="quarter" idx="4"/>
          </p:nvPr>
        </p:nvSpPr>
        <p:spPr bwMode="auto">
          <a:xfrm>
            <a:off x="0" y="8577263"/>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16391" name="Rectangle 7"/>
          <p:cNvSpPr>
            <a:spLocks noGrp="1" noChangeArrowheads="1"/>
          </p:cNvSpPr>
          <p:nvPr>
            <p:ph type="sldNum" sz="quarter" idx="5"/>
          </p:nvPr>
        </p:nvSpPr>
        <p:spPr bwMode="auto">
          <a:xfrm>
            <a:off x="3886200" y="8577263"/>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D7C1E51-F613-4AEF-8CD1-8972D966C6B1}" type="slidenum">
              <a:rPr lang="en-GB"/>
              <a:pPr>
                <a:defRPr/>
              </a:pPr>
              <a:t>‹#›</a:t>
            </a:fld>
            <a:endParaRPr lang="en-GB"/>
          </a:p>
        </p:txBody>
      </p:sp>
    </p:spTree>
    <p:extLst>
      <p:ext uri="{BB962C8B-B14F-4D97-AF65-F5344CB8AC3E}">
        <p14:creationId xmlns:p14="http://schemas.microsoft.com/office/powerpoint/2010/main" xmlns="" val="2802855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6200" y="8577263"/>
            <a:ext cx="2971800" cy="450850"/>
          </a:xfrm>
          <a:prstGeom prst="rect">
            <a:avLst/>
          </a:prstGeom>
          <a:noFill/>
          <a:ln w="9525">
            <a:noFill/>
            <a:miter lim="800000"/>
            <a:headEnd/>
            <a:tailEnd/>
          </a:ln>
        </p:spPr>
        <p:txBody>
          <a:bodyPr anchor="b"/>
          <a:lstStyle/>
          <a:p>
            <a:pPr algn="r"/>
            <a:fld id="{A5089432-189D-4FD5-A9E4-4831AB091B07}" type="slidenum">
              <a:rPr lang="en-GB" sz="1200">
                <a:latin typeface="Times New Roman" pitchFamily="18" charset="0"/>
              </a:rPr>
              <a:pPr algn="r"/>
              <a:t>1</a:t>
            </a:fld>
            <a:endParaRPr lang="en-GB" sz="120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AE9E5F5D-396E-4EB6-ADB0-A8CE93479F7B}" type="slidenum">
              <a:rPr lang="en-GB" smtClean="0"/>
              <a:pPr/>
              <a:t>5</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6B3BCF-CF4A-47D3-B3BF-EFC73B9F9903}" type="datetime1">
              <a:rPr lang="en-US"/>
              <a:pPr>
                <a:defRPr/>
              </a:pPr>
              <a:t>9/11/2014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859424-8231-495B-8B47-A0540B1AC9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AB26213-34C3-4458-A1DE-32C446426D9C}" type="datetime1">
              <a:rPr lang="en-US"/>
              <a:pPr>
                <a:defRPr/>
              </a:pPr>
              <a:t>9/11/2014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A32946-8311-4663-AAC5-6EB6D6D6F5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AD2AB50-21D8-4B8F-9EBB-348415C26B52}" type="datetime1">
              <a:rPr lang="en-US"/>
              <a:pPr>
                <a:defRPr/>
              </a:pPr>
              <a:t>9/11/2014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DEE582D-52BD-4C89-962D-D3B9C67C4B3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6872192F-655A-4B34-82CF-FA254A734119}" type="datetime1">
              <a:rPr lang="en-US"/>
              <a:pPr>
                <a:defRPr/>
              </a:pPr>
              <a:t>9/11/2014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5EF19E-FFFF-4B89-8EEC-466DA8780D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35163"/>
            <a:ext cx="4038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05288"/>
            <a:ext cx="4038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fld id="{8003E2F3-F681-414F-B03A-66C60A334B2A}" type="datetime1">
              <a:rPr lang="en-US"/>
              <a:pPr>
                <a:defRPr/>
              </a:pPr>
              <a:t>9/11/2014</a:t>
            </a:fld>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70ED3F08-0D18-44E9-A312-445E2F29CA7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92F8CC32-0A27-4D9C-A107-9EABBC5705F6}" type="datetime1">
              <a:rPr lang="en-US"/>
              <a:pPr>
                <a:defRPr/>
              </a:pPr>
              <a:t>9/11/2014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DEBF9CE-4B58-49C7-AE46-BC57E1539A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9FFCCF-F508-456B-8C19-F7FA64B898FA}" type="datetime1">
              <a:rPr lang="en-US"/>
              <a:pPr>
                <a:defRPr/>
              </a:pPr>
              <a:t>9/11/2014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A0E3C-DD89-4AC8-99B5-E2110A2745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92BFB11-8E5C-430C-9B08-B0AA70741E7A}" type="datetime1">
              <a:rPr lang="en-US"/>
              <a:pPr>
                <a:defRPr/>
              </a:pPr>
              <a:t>9/11/2014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5EC58DF-49A0-4712-B70B-9BD4913B97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6EE57EA-2DBC-412B-9BB4-231382A3D99B}" type="datetime1">
              <a:rPr lang="en-US"/>
              <a:pPr>
                <a:defRPr/>
              </a:pPr>
              <a:t>9/11/2014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9B3E267-2785-4F00-8977-32AE8DF323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CDE7098-3100-4620-9808-E9D071A7921B}" type="datetime1">
              <a:rPr lang="en-US"/>
              <a:pPr>
                <a:defRPr/>
              </a:pPr>
              <a:t>9/11/2014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E99680B-1212-431A-B922-4726E2DE0D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9018247-9DAF-4D1B-AFE7-C59F27529E50}" type="datetime1">
              <a:rPr lang="en-US"/>
              <a:pPr>
                <a:defRPr/>
              </a:pPr>
              <a:t>9/11/2014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B8B8E06-3F56-4267-8CDF-9C5C235BEF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E0C9E6C-AF1D-4369-8237-96C277321C91}" type="datetime1">
              <a:rPr lang="en-US"/>
              <a:pPr>
                <a:defRPr/>
              </a:pPr>
              <a:t>9/11/2014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D6B534A-6ADB-4469-A57E-40185B3AE4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162B88A-44E1-4564-96F4-95ADC9AB92BC}" type="datetime1">
              <a:rPr lang="en-US"/>
              <a:pPr>
                <a:defRPr/>
              </a:pPr>
              <a:t>9/11/2014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72550F1-484A-47B6-9439-9EFFB918F9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9509746-674D-4AA0-9CAE-20CFF3BC4A80}" type="datetime1">
              <a:rPr lang="en-US"/>
              <a:pPr>
                <a:defRPr/>
              </a:pPr>
              <a:t>9/11/2014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37FB054-71C7-42A1-9285-C8B2C88F24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1543D117-8AD0-4F3D-B5FF-C5173F2E4829}" type="datetime1">
              <a:rPr lang="en-US"/>
              <a:pPr>
                <a:defRPr/>
              </a:pPr>
              <a:t>9/11/2014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8F6DCA57-D033-4A26-A2CF-8728DA8F2C0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
        <p:nvSpPr>
          <p:cNvPr id="14" name="Rectangle 13"/>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4168" r:id="rId1"/>
    <p:sldLayoutId id="2147484180" r:id="rId2"/>
    <p:sldLayoutId id="2147484169" r:id="rId3"/>
    <p:sldLayoutId id="2147484170" r:id="rId4"/>
    <p:sldLayoutId id="2147484171" r:id="rId5"/>
    <p:sldLayoutId id="2147484172" r:id="rId6"/>
    <p:sldLayoutId id="2147484173" r:id="rId7"/>
    <p:sldLayoutId id="2147484181" r:id="rId8"/>
    <p:sldLayoutId id="2147484174" r:id="rId9"/>
    <p:sldLayoutId id="2147484175" r:id="rId10"/>
    <p:sldLayoutId id="2147484176" r:id="rId11"/>
    <p:sldLayoutId id="2147484177" r:id="rId12"/>
    <p:sldLayoutId id="2147484178" r:id="rId13"/>
    <p:sldLayoutId id="2147484179" r:id="rId14"/>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tz/imgres?imgurl=http://www.mapsofworld.com/images/world-countries-flags/tanzania-flag.gif&amp;imgrefurl=http://www.mapsofworld.com/flags/tanzania-flag.html&amp;usg=__J_9_rDsPv3MXdGJjVp9xbY3eN4w=&amp;h=265&amp;w=390&amp;sz=10&amp;hl=sw&amp;start=1&amp;zoom=1&amp;tbnid=FFdGVWWUDK46OM:&amp;tbnh=84&amp;tbnw=123&amp;ei=GQCUTrjII4egOpONobEH&amp;prev=/search?q=tanzania+Flag&amp;um=1&amp;hl=sw&amp;sa=N&amp;tbm=isch&amp;um=1&amp;itbs=1"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amani-tours.com/images/spice_tour2.jpg&amp;imgrefurl=http://www.amani-tours.com/activities/zanzibar/spice_tour&amp;usg=__tk4yr-oZwRUPWXv3-lpkibFB__Y=&amp;h=574&amp;w=700&amp;sz=156&amp;hl=en&amp;start=1&amp;zoom=1&amp;itbs=1&amp;tbnid=GEl5-Q1FfzsSzM:&amp;tbnh=115&amp;tbnw=140&amp;prev=/search?q=zanzibar+spices&amp;hl=en&amp;sa=X&amp;rlz=1T4RNTN_enTZ381FR381&amp;biw=1259&amp;bih=532&amp;tbm=isch&amp;prmd=ivns&amp;ei=6PqpTfLoGIODswbV49isBw"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imgres?imgurl=http://www.picturescolourlibrary.co.uk/loreswithlogo/2160066.jpg&amp;imgrefurl=http://www.picturescolourlibrary.co.uk/hybrid/data.svt?viewpage=picture_details_np.jsp&amp;page=1&amp;source=keywords&amp;query=2160066&amp;usg=__zCxrJT24bmBgGqrpsOUgYcXnllo=&amp;h=399&amp;w=600&amp;sz=59&amp;hl=en&amp;start=14&amp;zoom=1&amp;itbs=1&amp;tbnid=r7fPcyfFOI5-jM:&amp;tbnh=90&amp;tbnw=135&amp;prev=/search?q=zanzibar+fruits&amp;hl=en&amp;rlz=1T4RNTN_enTZ381FR381&amp;biw=1259&amp;bih=532&amp;tbm=isch&amp;ei=Z_upTbbaOYzdsgbD8IT7Bg" TargetMode="External"/><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hyperlink" Target="mailto:zipaznz@zanzinet.com" TargetMode="External"/><Relationship Id="rId2" Type="http://schemas.openxmlformats.org/officeDocument/2006/relationships/hyperlink" Target="mailto:zipa@zanzinet.com" TargetMode="External"/><Relationship Id="rId1" Type="http://schemas.openxmlformats.org/officeDocument/2006/relationships/slideLayout" Target="../slideLayouts/slideLayout1.xml"/><Relationship Id="rId4" Type="http://schemas.openxmlformats.org/officeDocument/2006/relationships/hyperlink" Target="http://www.zanzibarinvest.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609600" y="5105400"/>
            <a:ext cx="8077200" cy="914400"/>
          </a:xfrm>
        </p:spPr>
        <p:txBody>
          <a:bodyPr lIns="0" rIns="18288"/>
          <a:lstStyle/>
          <a:p>
            <a:pPr marL="0" indent="0" eaLnBrk="1" hangingPunct="1">
              <a:lnSpc>
                <a:spcPct val="60000"/>
              </a:lnSpc>
              <a:buFont typeface="Wingdings 2" pitchFamily="18" charset="2"/>
              <a:buNone/>
            </a:pPr>
            <a:endParaRPr lang="en-US" sz="1600" b="1" dirty="0" smtClean="0">
              <a:latin typeface="Comic Sans MS" pitchFamily="66" charset="0"/>
              <a:cs typeface="Times New Roman" pitchFamily="18" charset="0"/>
            </a:endParaRPr>
          </a:p>
          <a:p>
            <a:pPr marL="0" indent="0" eaLnBrk="1" hangingPunct="1">
              <a:lnSpc>
                <a:spcPct val="60000"/>
              </a:lnSpc>
              <a:buFont typeface="Wingdings 2" pitchFamily="18" charset="2"/>
              <a:buNone/>
            </a:pPr>
            <a:r>
              <a:rPr lang="en-US" sz="2000" b="1" dirty="0" smtClean="0">
                <a:latin typeface="Comic Sans MS" pitchFamily="66" charset="0"/>
                <a:cs typeface="Times New Roman" pitchFamily="18" charset="0"/>
              </a:rPr>
              <a:t>ZANZIBAR INVESTMENT PROMOTION AUTHORITY (ZIPA)</a:t>
            </a:r>
            <a:r>
              <a:rPr lang="en-US" sz="1600" b="1" dirty="0" smtClean="0">
                <a:latin typeface="Comic Sans MS" pitchFamily="66" charset="0"/>
                <a:cs typeface="Times New Roman" pitchFamily="18" charset="0"/>
              </a:rPr>
              <a:t/>
            </a:r>
            <a:br>
              <a:rPr lang="en-US" sz="1600" b="1" dirty="0" smtClean="0">
                <a:latin typeface="Comic Sans MS" pitchFamily="66" charset="0"/>
                <a:cs typeface="Times New Roman" pitchFamily="18" charset="0"/>
              </a:rPr>
            </a:br>
            <a:endParaRPr lang="en-US" sz="1600" b="1" dirty="0" smtClean="0">
              <a:latin typeface="Comic Sans MS" pitchFamily="66" charset="0"/>
              <a:cs typeface="Times New Roman" pitchFamily="18" charset="0"/>
            </a:endParaRPr>
          </a:p>
          <a:p>
            <a:pPr marL="0" indent="0" algn="r" eaLnBrk="1" hangingPunct="1">
              <a:lnSpc>
                <a:spcPct val="60000"/>
              </a:lnSpc>
              <a:buFont typeface="Wingdings 2" pitchFamily="18" charset="2"/>
              <a:buNone/>
            </a:pPr>
            <a:endParaRPr lang="en-US" sz="2000" b="1" dirty="0" smtClean="0">
              <a:latin typeface="Comic Sans MS" pitchFamily="66" charset="0"/>
              <a:cs typeface="Times New Roman" pitchFamily="18" charset="0"/>
            </a:endParaRPr>
          </a:p>
        </p:txBody>
      </p:sp>
      <p:sp>
        <p:nvSpPr>
          <p:cNvPr id="2051" name="Slide Number Placeholder 5"/>
          <p:cNvSpPr txBox="1">
            <a:spLocks noGrp="1"/>
          </p:cNvSpPr>
          <p:nvPr/>
        </p:nvSpPr>
        <p:spPr>
          <a:xfrm>
            <a:off x="7315200" y="6324600"/>
            <a:ext cx="762000" cy="365125"/>
          </a:xfrm>
          <a:prstGeom prst="rect">
            <a:avLst/>
          </a:prstGeom>
          <a:noFill/>
        </p:spPr>
        <p:txBody>
          <a:bodyPr lIns="0" tIns="0" rIns="0" bIns="0" anchor="b"/>
          <a:lstStyle/>
          <a:p>
            <a:pPr algn="r">
              <a:defRPr/>
            </a:pPr>
            <a:fld id="{9B7801F2-4BAB-402D-8CC6-74CFF8D9A90D}" type="slidenum">
              <a:rPr lang="en-US" sz="1200">
                <a:solidFill>
                  <a:schemeClr val="tx2">
                    <a:shade val="90000"/>
                  </a:schemeClr>
                </a:solidFill>
                <a:latin typeface="Arial" charset="0"/>
              </a:rPr>
              <a:pPr algn="r">
                <a:defRPr/>
              </a:pPr>
              <a:t>1</a:t>
            </a:fld>
            <a:endParaRPr lang="en-US" sz="1200" dirty="0">
              <a:solidFill>
                <a:schemeClr val="tx2">
                  <a:shade val="90000"/>
                </a:schemeClr>
              </a:solidFill>
              <a:latin typeface="Arial" charset="0"/>
            </a:endParaRPr>
          </a:p>
        </p:txBody>
      </p:sp>
      <p:sp>
        <p:nvSpPr>
          <p:cNvPr id="4100" name="Text Box 12"/>
          <p:cNvSpPr txBox="1">
            <a:spLocks noChangeArrowheads="1"/>
          </p:cNvSpPr>
          <p:nvPr/>
        </p:nvSpPr>
        <p:spPr bwMode="auto">
          <a:xfrm>
            <a:off x="685800" y="762000"/>
            <a:ext cx="990600" cy="366713"/>
          </a:xfrm>
          <a:prstGeom prst="rect">
            <a:avLst/>
          </a:prstGeom>
          <a:noFill/>
          <a:ln w="9525">
            <a:noFill/>
            <a:miter lim="800000"/>
            <a:headEnd/>
            <a:tailEnd/>
          </a:ln>
        </p:spPr>
        <p:txBody>
          <a:bodyPr>
            <a:spAutoFit/>
          </a:bodyPr>
          <a:lstStyle/>
          <a:p>
            <a:pPr eaLnBrk="0" hangingPunct="0">
              <a:spcBef>
                <a:spcPct val="50000"/>
              </a:spcBef>
            </a:pPr>
            <a:endParaRPr lang="en-US">
              <a:latin typeface="Comic Sans MS" pitchFamily="66" charset="0"/>
            </a:endParaRPr>
          </a:p>
        </p:txBody>
      </p:sp>
      <p:sp>
        <p:nvSpPr>
          <p:cNvPr id="4102" name="Rectangle 17"/>
          <p:cNvSpPr>
            <a:spLocks noChangeArrowheads="1"/>
          </p:cNvSpPr>
          <p:nvPr/>
        </p:nvSpPr>
        <p:spPr bwMode="auto">
          <a:xfrm>
            <a:off x="0" y="2314575"/>
            <a:ext cx="184150" cy="641350"/>
          </a:xfrm>
          <a:prstGeom prst="rect">
            <a:avLst/>
          </a:prstGeom>
          <a:noFill/>
          <a:ln w="9525">
            <a:noFill/>
            <a:miter lim="800000"/>
            <a:headEnd/>
            <a:tailEnd/>
          </a:ln>
        </p:spPr>
        <p:txBody>
          <a:bodyPr wrap="none" anchor="ctr">
            <a:spAutoFit/>
          </a:bodyPr>
          <a:lstStyle/>
          <a:p>
            <a:endParaRPr lang="en-US">
              <a:latin typeface="Arial" charset="0"/>
            </a:endParaRPr>
          </a:p>
          <a:p>
            <a:endParaRPr lang="en-US">
              <a:latin typeface="Arial" charset="0"/>
            </a:endParaRPr>
          </a:p>
        </p:txBody>
      </p:sp>
      <p:sp>
        <p:nvSpPr>
          <p:cNvPr id="4103" name="Text Box 9"/>
          <p:cNvSpPr txBox="1">
            <a:spLocks noChangeArrowheads="1"/>
          </p:cNvSpPr>
          <p:nvPr/>
        </p:nvSpPr>
        <p:spPr bwMode="auto">
          <a:xfrm>
            <a:off x="990600" y="2928938"/>
            <a:ext cx="6858000" cy="366712"/>
          </a:xfrm>
          <a:prstGeom prst="rect">
            <a:avLst/>
          </a:prstGeom>
          <a:noFill/>
          <a:ln w="9525">
            <a:noFill/>
            <a:miter lim="800000"/>
            <a:headEnd/>
            <a:tailEnd/>
          </a:ln>
        </p:spPr>
        <p:txBody>
          <a:bodyPr>
            <a:spAutoFit/>
          </a:bodyPr>
          <a:lstStyle/>
          <a:p>
            <a:endParaRPr lang="en-US"/>
          </a:p>
        </p:txBody>
      </p:sp>
      <p:sp>
        <p:nvSpPr>
          <p:cNvPr id="5128" name="Text Box 10"/>
          <p:cNvSpPr txBox="1">
            <a:spLocks noChangeArrowheads="1"/>
          </p:cNvSpPr>
          <p:nvPr/>
        </p:nvSpPr>
        <p:spPr bwMode="auto">
          <a:xfrm>
            <a:off x="152400" y="2471738"/>
            <a:ext cx="8763000" cy="1200329"/>
          </a:xfrm>
          <a:prstGeom prst="rect">
            <a:avLst/>
          </a:prstGeom>
          <a:noFill/>
          <a:ln w="9525">
            <a:noFill/>
            <a:miter lim="800000"/>
            <a:headEnd/>
            <a:tailEnd/>
          </a:ln>
        </p:spPr>
        <p:txBody>
          <a:bodyPr wrap="square">
            <a:spAutoFit/>
          </a:bodyPr>
          <a:lstStyle/>
          <a:p>
            <a:pPr algn="ctr">
              <a:defRPr/>
            </a:pPr>
            <a:r>
              <a:rPr lang="en-US" sz="3600" b="1" i="1" dirty="0">
                <a:solidFill>
                  <a:srgbClr val="7030A0"/>
                </a:solidFill>
                <a:latin typeface="Georgia" pitchFamily="18" charset="0"/>
              </a:rPr>
              <a:t>INVESTMENT </a:t>
            </a:r>
            <a:r>
              <a:rPr lang="en-US" sz="3600" b="1" i="1" dirty="0" smtClean="0">
                <a:solidFill>
                  <a:srgbClr val="7030A0"/>
                </a:solidFill>
                <a:latin typeface="Georgia" pitchFamily="18" charset="0"/>
              </a:rPr>
              <a:t>OPPORTUNITIES</a:t>
            </a:r>
          </a:p>
          <a:p>
            <a:pPr algn="ctr">
              <a:defRPr/>
            </a:pPr>
            <a:r>
              <a:rPr lang="en-US" sz="3600" b="1" i="1" dirty="0" smtClean="0">
                <a:solidFill>
                  <a:srgbClr val="7030A0"/>
                </a:solidFill>
                <a:latin typeface="Georgia" pitchFamily="18" charset="0"/>
              </a:rPr>
              <a:t>IN ZANZIBAR</a:t>
            </a:r>
            <a:endParaRPr lang="en-US" sz="3600" b="1" i="1" dirty="0">
              <a:solidFill>
                <a:srgbClr val="7030A0"/>
              </a:solidFill>
              <a:latin typeface="Georgia" pitchFamily="18" charset="0"/>
            </a:endParaRPr>
          </a:p>
        </p:txBody>
      </p:sp>
      <p:sp>
        <p:nvSpPr>
          <p:cNvPr id="11" name="Rectangle 10"/>
          <p:cNvSpPr/>
          <p:nvPr/>
        </p:nvSpPr>
        <p:spPr>
          <a:xfrm>
            <a:off x="1600201" y="990600"/>
            <a:ext cx="7543799" cy="381002"/>
          </a:xfrm>
          <a:prstGeom prst="rect">
            <a:avLst/>
          </a:prstGeom>
        </p:spPr>
        <p:txBody>
          <a:bodyPr wrap="square">
            <a:spAutoFit/>
          </a:bodyPr>
          <a:lstStyle/>
          <a:p>
            <a:pPr marL="0" indent="0" algn="ctr" eaLnBrk="1" hangingPunct="1">
              <a:lnSpc>
                <a:spcPct val="60000"/>
              </a:lnSpc>
              <a:buFont typeface="Wingdings 2" pitchFamily="18" charset="2"/>
              <a:buNone/>
            </a:pPr>
            <a:r>
              <a:rPr lang="en-US" sz="2800" b="1" dirty="0" smtClean="0">
                <a:solidFill>
                  <a:srgbClr val="7030A0"/>
                </a:solidFill>
                <a:latin typeface="Constantia" pitchFamily="18" charset="0"/>
                <a:cs typeface="Arial" pitchFamily="34" charset="0"/>
              </a:rPr>
              <a:t> </a:t>
            </a:r>
            <a:endParaRPr lang="en-US" sz="2800" b="1" dirty="0">
              <a:solidFill>
                <a:srgbClr val="7030A0"/>
              </a:solidFill>
              <a:latin typeface="Constantia" pitchFamily="18" charset="0"/>
              <a:cs typeface="Arial" pitchFamily="34" charset="0"/>
            </a:endParaRPr>
          </a:p>
        </p:txBody>
      </p:sp>
      <p:sp>
        <p:nvSpPr>
          <p:cNvPr id="10" name="Rectangle 9"/>
          <p:cNvSpPr/>
          <p:nvPr/>
        </p:nvSpPr>
        <p:spPr>
          <a:xfrm>
            <a:off x="2209800" y="914400"/>
            <a:ext cx="4800600" cy="1015663"/>
          </a:xfrm>
          <a:prstGeom prst="rect">
            <a:avLst/>
          </a:prstGeom>
        </p:spPr>
        <p:txBody>
          <a:bodyPr wrap="square">
            <a:spAutoFit/>
          </a:bodyPr>
          <a:lstStyle/>
          <a:p>
            <a:pPr marL="0" indent="0" algn="ctr" eaLnBrk="1" hangingPunct="1">
              <a:lnSpc>
                <a:spcPct val="60000"/>
              </a:lnSpc>
              <a:buFont typeface="Wingdings 2" pitchFamily="18" charset="2"/>
              <a:buNone/>
            </a:pPr>
            <a:r>
              <a:rPr lang="en-US" sz="2000" b="1" dirty="0" smtClean="0">
                <a:solidFill>
                  <a:srgbClr val="7030A0"/>
                </a:solidFill>
                <a:latin typeface="Constantia" pitchFamily="18" charset="0"/>
                <a:cs typeface="Arial" pitchFamily="34" charset="0"/>
              </a:rPr>
              <a:t>TANZANIA </a:t>
            </a:r>
          </a:p>
          <a:p>
            <a:pPr marL="0" indent="0" algn="ctr" eaLnBrk="1" hangingPunct="1">
              <a:lnSpc>
                <a:spcPct val="60000"/>
              </a:lnSpc>
              <a:buFont typeface="Wingdings 2" pitchFamily="18" charset="2"/>
              <a:buNone/>
            </a:pPr>
            <a:endParaRPr lang="en-US" sz="2000" b="1" dirty="0" smtClean="0">
              <a:solidFill>
                <a:srgbClr val="7030A0"/>
              </a:solidFill>
              <a:latin typeface="Constantia" pitchFamily="18" charset="0"/>
              <a:cs typeface="Arial" pitchFamily="34" charset="0"/>
            </a:endParaRPr>
          </a:p>
          <a:p>
            <a:pPr marL="0" indent="0" algn="ctr" eaLnBrk="1" hangingPunct="1">
              <a:lnSpc>
                <a:spcPct val="60000"/>
              </a:lnSpc>
              <a:buFont typeface="Wingdings 2" pitchFamily="18" charset="2"/>
              <a:buNone/>
            </a:pPr>
            <a:r>
              <a:rPr lang="en-US" sz="2000" b="1" dirty="0" smtClean="0">
                <a:solidFill>
                  <a:srgbClr val="7030A0"/>
                </a:solidFill>
                <a:latin typeface="Constantia" pitchFamily="18" charset="0"/>
                <a:cs typeface="Arial" pitchFamily="34" charset="0"/>
              </a:rPr>
              <a:t>INVESTMENT  FORUM</a:t>
            </a:r>
          </a:p>
          <a:p>
            <a:pPr marL="0" indent="0" algn="ctr" eaLnBrk="1" hangingPunct="1">
              <a:lnSpc>
                <a:spcPct val="60000"/>
              </a:lnSpc>
              <a:buFont typeface="Wingdings 2" pitchFamily="18" charset="2"/>
              <a:buNone/>
            </a:pPr>
            <a:endParaRPr lang="en-US" sz="2000" b="1" dirty="0" smtClean="0">
              <a:solidFill>
                <a:srgbClr val="7030A0"/>
              </a:solidFill>
              <a:latin typeface="Constantia" pitchFamily="18" charset="0"/>
              <a:cs typeface="Arial" pitchFamily="34" charset="0"/>
            </a:endParaRPr>
          </a:p>
          <a:p>
            <a:pPr marL="0" indent="0" algn="ctr" eaLnBrk="1" hangingPunct="1">
              <a:lnSpc>
                <a:spcPct val="60000"/>
              </a:lnSpc>
              <a:buFont typeface="Wingdings 2" pitchFamily="18" charset="2"/>
              <a:buNone/>
            </a:pPr>
            <a:r>
              <a:rPr lang="en-US" sz="2000" b="1" dirty="0" smtClean="0">
                <a:solidFill>
                  <a:srgbClr val="7030A0"/>
                </a:solidFill>
                <a:latin typeface="Constantia" pitchFamily="18" charset="0"/>
                <a:cs typeface="Arial" pitchFamily="34" charset="0"/>
              </a:rPr>
              <a:t>SEPTEMBER 2014, THE HAGUE</a:t>
            </a:r>
            <a:endParaRPr lang="en-US" sz="2000" b="1" dirty="0">
              <a:solidFill>
                <a:srgbClr val="7030A0"/>
              </a:solidFill>
              <a:latin typeface="Constantia" pitchFamily="18" charset="0"/>
              <a:cs typeface="Arial" pitchFamily="34" charset="0"/>
            </a:endParaRPr>
          </a:p>
        </p:txBody>
      </p:sp>
      <p:pic>
        <p:nvPicPr>
          <p:cNvPr id="13" name="Picture 4" descr="ANd9GcR5xvCnKtJI9ERfq7wR_ZE60lr17OJx7jUTxHU6TlHiZcXej_ri2SbkXw">
            <a:hlinkClick r:id="rId3"/>
          </p:cNvPr>
          <p:cNvPicPr>
            <a:picLocks noChangeAspect="1" noChangeArrowheads="1"/>
          </p:cNvPicPr>
          <p:nvPr/>
        </p:nvPicPr>
        <p:blipFill>
          <a:blip r:embed="rId4" cstate="print"/>
          <a:srcRect/>
          <a:stretch>
            <a:fillRect/>
          </a:stretch>
        </p:blipFill>
        <p:spPr bwMode="auto">
          <a:xfrm>
            <a:off x="0" y="0"/>
            <a:ext cx="1600200" cy="1219200"/>
          </a:xfrm>
          <a:prstGeom prst="rect">
            <a:avLst/>
          </a:prstGeom>
          <a:noFill/>
        </p:spPr>
      </p:pic>
      <p:pic>
        <p:nvPicPr>
          <p:cNvPr id="14" name="Picture 4" descr="zanzibar"/>
          <p:cNvPicPr>
            <a:picLocks noChangeAspect="1" noChangeArrowheads="1"/>
          </p:cNvPicPr>
          <p:nvPr/>
        </p:nvPicPr>
        <p:blipFill>
          <a:blip r:embed="rId5" cstate="print"/>
          <a:srcRect/>
          <a:stretch>
            <a:fillRect/>
          </a:stretch>
        </p:blipFill>
        <p:spPr bwMode="auto">
          <a:xfrm>
            <a:off x="7467600" y="0"/>
            <a:ext cx="1676400" cy="1143000"/>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1" y="228600"/>
            <a:ext cx="7696200" cy="1219200"/>
          </a:xfrm>
        </p:spPr>
        <p:txBody>
          <a:bodyPr/>
          <a:lstStyle/>
          <a:p>
            <a:pPr eaLnBrk="1" hangingPunct="1">
              <a:defRPr/>
            </a:pPr>
            <a:r>
              <a:rPr lang="en-US" sz="4000" b="1" dirty="0" smtClean="0">
                <a:solidFill>
                  <a:schemeClr val="accent3">
                    <a:lumMod val="75000"/>
                  </a:schemeClr>
                </a:solidFill>
                <a:latin typeface="+mn-lt"/>
              </a:rPr>
              <a:t>Investment Record</a:t>
            </a:r>
          </a:p>
        </p:txBody>
      </p:sp>
      <p:sp>
        <p:nvSpPr>
          <p:cNvPr id="17411" name="Rectangle 3"/>
          <p:cNvSpPr>
            <a:spLocks noGrp="1" noChangeArrowheads="1"/>
          </p:cNvSpPr>
          <p:nvPr>
            <p:ph idx="1"/>
          </p:nvPr>
        </p:nvSpPr>
        <p:spPr>
          <a:xfrm>
            <a:off x="304800" y="1676400"/>
            <a:ext cx="8183563" cy="4648200"/>
          </a:xfrm>
        </p:spPr>
        <p:txBody>
          <a:bodyPr/>
          <a:lstStyle/>
          <a:p>
            <a:pPr algn="just" eaLnBrk="1" hangingPunct="1"/>
            <a:r>
              <a:rPr lang="en-US" dirty="0" smtClean="0"/>
              <a:t>Currently, ZIPA has approved </a:t>
            </a:r>
            <a:r>
              <a:rPr lang="en-US" b="1" dirty="0" smtClean="0"/>
              <a:t>581</a:t>
            </a:r>
            <a:r>
              <a:rPr lang="en-US" dirty="0" smtClean="0"/>
              <a:t> projects with a proposed capital of US$ </a:t>
            </a:r>
            <a:r>
              <a:rPr lang="en-US" b="1" dirty="0" smtClean="0"/>
              <a:t>3.2 </a:t>
            </a:r>
            <a:r>
              <a:rPr lang="en-US" dirty="0" smtClean="0"/>
              <a:t>billion in different sectors.</a:t>
            </a:r>
          </a:p>
          <a:p>
            <a:pPr algn="just" eaLnBrk="1" hangingPunct="1"/>
            <a:r>
              <a:rPr lang="en-US" dirty="0" smtClean="0"/>
              <a:t> Tourism, which includes hotels and restaurants, seaports, recreational centers and diving activities, among others, is a leading sector. The sector represents more than </a:t>
            </a:r>
            <a:r>
              <a:rPr lang="en-US" b="1" dirty="0" smtClean="0"/>
              <a:t>60%</a:t>
            </a:r>
            <a:r>
              <a:rPr lang="en-US" dirty="0" smtClean="0"/>
              <a:t> of total investment projects.</a:t>
            </a:r>
          </a:p>
          <a:p>
            <a:pPr algn="just" eaLnBrk="1" hangingPunct="1"/>
            <a:r>
              <a:rPr lang="en-US" dirty="0" smtClean="0"/>
              <a:t>Summary of approved projects sector wise is provided in the table below:</a:t>
            </a:r>
          </a:p>
        </p:txBody>
      </p:sp>
      <p:sp>
        <p:nvSpPr>
          <p:cNvPr id="10242" name="Slide Number Placeholder 5"/>
          <p:cNvSpPr>
            <a:spLocks noGrp="1"/>
          </p:cNvSpPr>
          <p:nvPr>
            <p:ph type="sldNum" sz="quarter" idx="12"/>
          </p:nvPr>
        </p:nvSpPr>
        <p:spPr/>
        <p:txBody>
          <a:bodyPr/>
          <a:lstStyle/>
          <a:p>
            <a:pPr>
              <a:defRPr/>
            </a:pPr>
            <a:fld id="{8F4E7AAF-BD3C-4AC1-81C1-F6BA4E282F17}" type="slidenum">
              <a:rPr lang="en-US">
                <a:latin typeface="+mn-lt"/>
              </a:rPr>
              <a:pPr>
                <a:defRPr/>
              </a:pPr>
              <a:t>10</a:t>
            </a:fld>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850"/>
            <a:ext cx="8610600" cy="1143000"/>
          </a:xfrm>
        </p:spPr>
        <p:txBody>
          <a:bodyPr/>
          <a:lstStyle/>
          <a:p>
            <a:r>
              <a:rPr lang="en-US" sz="3600" b="1" dirty="0" smtClean="0">
                <a:solidFill>
                  <a:schemeClr val="accent3">
                    <a:lumMod val="75000"/>
                  </a:schemeClr>
                </a:solidFill>
                <a:latin typeface="+mn-lt"/>
              </a:rPr>
              <a:t>APPROVED PROJECTS – SECTORWISE </a:t>
            </a:r>
            <a:endParaRPr lang="en-US" sz="3600" b="1" dirty="0">
              <a:solidFill>
                <a:schemeClr val="accent3">
                  <a:lumMod val="75000"/>
                </a:schemeClr>
              </a:solidFill>
              <a:latin typeface="+mn-lt"/>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8859424-8231-495B-8B47-A0540B1AC91F}" type="slidenum">
              <a:rPr lang="en-US" smtClean="0"/>
              <a:pPr>
                <a:defRPr/>
              </a:pPr>
              <a:t>11</a:t>
            </a:fld>
            <a:endParaRPr lang="en-US"/>
          </a:p>
        </p:txBody>
      </p:sp>
      <p:graphicFrame>
        <p:nvGraphicFramePr>
          <p:cNvPr id="33795" name="Object 3"/>
          <p:cNvGraphicFramePr>
            <a:graphicFrameLocks noChangeAspect="1"/>
          </p:cNvGraphicFramePr>
          <p:nvPr/>
        </p:nvGraphicFramePr>
        <p:xfrm>
          <a:off x="533400" y="1981200"/>
          <a:ext cx="8001000" cy="4200525"/>
        </p:xfrm>
        <a:graphic>
          <a:graphicData uri="http://schemas.openxmlformats.org/presentationml/2006/ole">
            <p:oleObj spid="_x0000_s33795" name="Worksheet" r:id="rId3" imgW="4781550" imgH="4200525" progId="Excel.Shee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3600" dirty="0" smtClean="0">
                <a:solidFill>
                  <a:schemeClr val="accent3">
                    <a:lumMod val="75000"/>
                  </a:schemeClr>
                </a:solidFill>
                <a:latin typeface="+mn-lt"/>
              </a:rPr>
              <a:t>Investment by Region: The leading (Capital)</a:t>
            </a:r>
            <a:endParaRPr lang="en-US" sz="3600" dirty="0">
              <a:solidFill>
                <a:schemeClr val="accent3">
                  <a:lumMod val="75000"/>
                </a:schemeClr>
              </a:solidFill>
              <a:latin typeface="+mn-lt"/>
            </a:endParaRPr>
          </a:p>
        </p:txBody>
      </p:sp>
      <p:sp>
        <p:nvSpPr>
          <p:cNvPr id="4" name="Slide Number Placeholder 3"/>
          <p:cNvSpPr>
            <a:spLocks noGrp="1"/>
          </p:cNvSpPr>
          <p:nvPr>
            <p:ph type="sldNum" sz="quarter" idx="12"/>
          </p:nvPr>
        </p:nvSpPr>
        <p:spPr/>
        <p:txBody>
          <a:bodyPr/>
          <a:lstStyle/>
          <a:p>
            <a:pPr>
              <a:defRPr/>
            </a:pPr>
            <a:fld id="{675EF19E-FFFF-4B89-8EEC-466DA8780D70}" type="slidenum">
              <a:rPr lang="en-US" smtClean="0"/>
              <a:pPr>
                <a:defRPr/>
              </a:pPr>
              <a:t>12</a:t>
            </a:fld>
            <a:endParaRPr lang="en-US"/>
          </a:p>
        </p:txBody>
      </p:sp>
      <p:graphicFrame>
        <p:nvGraphicFramePr>
          <p:cNvPr id="5" name="Table Placeholder 4"/>
          <p:cNvGraphicFramePr>
            <a:graphicFrameLocks noGrp="1"/>
          </p:cNvGraphicFramePr>
          <p:nvPr>
            <p:ph type="tbl" idx="1"/>
          </p:nvPr>
        </p:nvGraphicFramePr>
        <p:xfrm>
          <a:off x="457200" y="1752600"/>
          <a:ext cx="8686800" cy="43894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2E2AC7-DF80-4DA0-97D4-522E48D3169C}" type="slidenum">
              <a:rPr lang="en-US">
                <a:latin typeface="+mn-lt"/>
              </a:rPr>
              <a:pPr>
                <a:defRPr/>
              </a:pPr>
              <a:t>13</a:t>
            </a:fld>
            <a:endParaRPr lang="en-US">
              <a:latin typeface="+mn-lt"/>
            </a:endParaRPr>
          </a:p>
        </p:txBody>
      </p:sp>
      <p:sp>
        <p:nvSpPr>
          <p:cNvPr id="3" name="Rectangle 2"/>
          <p:cNvSpPr txBox="1">
            <a:spLocks noChangeArrowheads="1"/>
          </p:cNvSpPr>
          <p:nvPr/>
        </p:nvSpPr>
        <p:spPr>
          <a:xfrm>
            <a:off x="762000" y="2362200"/>
            <a:ext cx="8077200" cy="1447800"/>
          </a:xfrm>
          <a:prstGeom prst="rect">
            <a:avLst/>
          </a:prstGeom>
        </p:spPr>
        <p:txBody>
          <a:bodyPr/>
          <a:lstStyle/>
          <a:p>
            <a:pPr>
              <a:defRPr/>
            </a:pPr>
            <a:r>
              <a:rPr lang="en-US" sz="4000" b="1">
                <a:solidFill>
                  <a:srgbClr val="4885E9"/>
                </a:solidFill>
                <a:effectLst>
                  <a:outerShdw blurRad="38100" dist="38100" dir="2700000" algn="tl">
                    <a:srgbClr val="C0C0C0"/>
                  </a:outerShdw>
                </a:effectLst>
                <a:latin typeface="+mn-lt"/>
              </a:rPr>
              <a:t>INVESTMENT OPPORTUNITIES</a:t>
            </a:r>
          </a:p>
          <a:p>
            <a:pPr>
              <a:defRPr/>
            </a:pPr>
            <a:endParaRPr lang="en-US" sz="4000" b="1">
              <a:solidFill>
                <a:srgbClr val="4885E9"/>
              </a:solidFill>
              <a:effectLst>
                <a:outerShdw blurRad="38100" dist="38100" dir="2700000" algn="tl">
                  <a:srgbClr val="C0C0C0"/>
                </a:outerShdw>
              </a:effectLst>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mn-lt"/>
              </a:rPr>
              <a:t>Tourism Sector</a:t>
            </a:r>
            <a:endParaRPr lang="en-US" sz="4800" dirty="0">
              <a:latin typeface="+mn-lt"/>
            </a:endParaRPr>
          </a:p>
        </p:txBody>
      </p:sp>
      <p:sp>
        <p:nvSpPr>
          <p:cNvPr id="3" name="Text Placeholder 2"/>
          <p:cNvSpPr>
            <a:spLocks noGrp="1"/>
          </p:cNvSpPr>
          <p:nvPr>
            <p:ph type="body" sz="half" idx="1"/>
          </p:nvPr>
        </p:nvSpPr>
        <p:spPr/>
        <p:txBody>
          <a:bodyPr/>
          <a:lstStyle/>
          <a:p>
            <a:r>
              <a:rPr lang="en-US" sz="2800" b="1" dirty="0" smtClean="0">
                <a:solidFill>
                  <a:srgbClr val="7030A0"/>
                </a:solidFill>
                <a:effectLst>
                  <a:outerShdw blurRad="38100" dist="38100" dir="2700000" algn="tl">
                    <a:srgbClr val="C0C0C0"/>
                  </a:outerShdw>
                </a:effectLst>
              </a:rPr>
              <a:t>Hotels and Modern Restaurants  </a:t>
            </a:r>
            <a:r>
              <a:rPr lang="en-US" sz="2800" b="1" dirty="0" err="1" smtClean="0">
                <a:solidFill>
                  <a:srgbClr val="7030A0"/>
                </a:solidFill>
                <a:effectLst>
                  <a:outerShdw blurRad="38100" dist="38100" dir="2700000" algn="tl">
                    <a:srgbClr val="C0C0C0"/>
                  </a:outerShdw>
                </a:effectLst>
              </a:rPr>
              <a:t>i.e</a:t>
            </a:r>
            <a:endParaRPr lang="en-US" sz="2800" b="1" dirty="0" smtClean="0">
              <a:solidFill>
                <a:srgbClr val="7030A0"/>
              </a:solidFill>
              <a:effectLst>
                <a:outerShdw blurRad="38100" dist="38100" dir="2700000" algn="tl">
                  <a:srgbClr val="C0C0C0"/>
                </a:outerShdw>
              </a:effectLst>
            </a:endParaRPr>
          </a:p>
          <a:p>
            <a:r>
              <a:rPr lang="en-US" sz="2400" dirty="0" smtClean="0"/>
              <a:t>Establishment of specialized cuisine restaurant (joint venture arrangement)</a:t>
            </a:r>
          </a:p>
          <a:p>
            <a:r>
              <a:rPr lang="en-US" sz="2400" dirty="0" smtClean="0"/>
              <a:t>Development of  up-market/high class chain hotels.</a:t>
            </a:r>
            <a:r>
              <a:rPr lang="en-US" sz="2400" b="1" dirty="0" smtClean="0"/>
              <a:t> </a:t>
            </a:r>
          </a:p>
          <a:p>
            <a:r>
              <a:rPr lang="en-US" sz="2400" dirty="0" smtClean="0"/>
              <a:t>Emphasis in eco–tourism</a:t>
            </a:r>
            <a:endParaRPr lang="en-US" sz="2400" dirty="0" smtClean="0">
              <a:solidFill>
                <a:schemeClr val="tx2"/>
              </a:solidFill>
            </a:endParaRPr>
          </a:p>
          <a:p>
            <a:endParaRPr lang="en-US" dirty="0"/>
          </a:p>
        </p:txBody>
      </p:sp>
      <p:sp>
        <p:nvSpPr>
          <p:cNvPr id="5" name="Slide Number Placeholder 4"/>
          <p:cNvSpPr>
            <a:spLocks noGrp="1"/>
          </p:cNvSpPr>
          <p:nvPr>
            <p:ph type="sldNum" sz="quarter" idx="12"/>
          </p:nvPr>
        </p:nvSpPr>
        <p:spPr/>
        <p:txBody>
          <a:bodyPr/>
          <a:lstStyle/>
          <a:p>
            <a:pPr>
              <a:defRPr/>
            </a:pPr>
            <a:fld id="{BDEE582D-52BD-4C89-962D-D3B9C67C4B38}" type="slidenum">
              <a:rPr lang="en-US" smtClean="0"/>
              <a:pPr>
                <a:defRPr/>
              </a:pPr>
              <a:t>14</a:t>
            </a:fld>
            <a:endParaRPr lang="en-US"/>
          </a:p>
        </p:txBody>
      </p:sp>
      <p:pic>
        <p:nvPicPr>
          <p:cNvPr id="1026" name="Picture 2" descr="C:\Documents and Settings\zipa\Desktop\Photos\hotel 2.JPG"/>
          <p:cNvPicPr>
            <a:picLocks noGrp="1" noChangeAspect="1" noChangeArrowheads="1"/>
          </p:cNvPicPr>
          <p:nvPr>
            <p:ph sz="half" idx="2"/>
          </p:nvPr>
        </p:nvPicPr>
        <p:blipFill>
          <a:blip r:embed="rId2" cstate="print"/>
          <a:srcRect/>
          <a:stretch>
            <a:fillRect/>
          </a:stretch>
        </p:blipFill>
        <p:spPr bwMode="auto">
          <a:xfrm>
            <a:off x="4648200" y="1905000"/>
            <a:ext cx="4038600" cy="4038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Tourism Sector…</a:t>
            </a:r>
            <a:endParaRPr lang="en-US" dirty="0"/>
          </a:p>
        </p:txBody>
      </p:sp>
      <p:sp>
        <p:nvSpPr>
          <p:cNvPr id="3" name="Text Placeholder 2"/>
          <p:cNvSpPr>
            <a:spLocks noGrp="1"/>
          </p:cNvSpPr>
          <p:nvPr>
            <p:ph type="body" sz="half" idx="1"/>
          </p:nvPr>
        </p:nvSpPr>
        <p:spPr>
          <a:xfrm>
            <a:off x="228600" y="1935163"/>
            <a:ext cx="4495800" cy="4389437"/>
          </a:xfrm>
        </p:spPr>
        <p:txBody>
          <a:bodyPr/>
          <a:lstStyle/>
          <a:p>
            <a:r>
              <a:rPr lang="en-US" sz="2800" b="1" dirty="0" smtClean="0">
                <a:solidFill>
                  <a:srgbClr val="7030A0"/>
                </a:solidFill>
                <a:effectLst>
                  <a:outerShdw blurRad="31750" dist="25400" dir="5400000" algn="tl" rotWithShape="0">
                    <a:srgbClr val="000000">
                      <a:alpha val="25000"/>
                    </a:srgbClr>
                  </a:outerShdw>
                </a:effectLst>
              </a:rPr>
              <a:t>Conference Tourism  and Amusement Park </a:t>
            </a:r>
            <a:r>
              <a:rPr lang="en-US" sz="2800" b="1" dirty="0" err="1" smtClean="0">
                <a:solidFill>
                  <a:srgbClr val="7030A0"/>
                </a:solidFill>
                <a:effectLst>
                  <a:outerShdw blurRad="31750" dist="25400" dir="5400000" algn="tl" rotWithShape="0">
                    <a:srgbClr val="000000">
                      <a:alpha val="25000"/>
                    </a:srgbClr>
                  </a:outerShdw>
                </a:effectLst>
              </a:rPr>
              <a:t>i.e</a:t>
            </a:r>
            <a:endParaRPr lang="en-US" sz="2800" b="1" dirty="0" smtClean="0">
              <a:solidFill>
                <a:srgbClr val="7030A0"/>
              </a:solidFill>
              <a:effectLst>
                <a:outerShdw blurRad="31750" dist="25400" dir="5400000" algn="tl" rotWithShape="0">
                  <a:srgbClr val="000000">
                    <a:alpha val="25000"/>
                  </a:srgbClr>
                </a:outerShdw>
              </a:effectLst>
            </a:endParaRPr>
          </a:p>
          <a:p>
            <a:pPr marL="742950" lvl="1" indent="-285750">
              <a:buNone/>
              <a:defRPr/>
            </a:pPr>
            <a:endParaRPr lang="en-US" dirty="0" smtClean="0">
              <a:cs typeface="Aharoni" pitchFamily="2" charset="-79"/>
            </a:endParaRPr>
          </a:p>
          <a:p>
            <a:pPr marL="742950" lvl="1" indent="-285750">
              <a:buNone/>
              <a:defRPr/>
            </a:pPr>
            <a:r>
              <a:rPr lang="en-US" dirty="0" smtClean="0">
                <a:cs typeface="Aharoni" pitchFamily="2" charset="-79"/>
              </a:rPr>
              <a:t>Establishment of Conference and Convention Centers; </a:t>
            </a:r>
          </a:p>
          <a:p>
            <a:pPr marL="742950" lvl="1" indent="-285750">
              <a:buNone/>
              <a:defRPr/>
            </a:pPr>
            <a:endParaRPr lang="en-US" dirty="0" smtClean="0">
              <a:cs typeface="Aharoni" pitchFamily="2" charset="-79"/>
            </a:endParaRPr>
          </a:p>
          <a:p>
            <a:pPr marL="742950" lvl="1" indent="-285750">
              <a:buNone/>
              <a:defRPr/>
            </a:pPr>
            <a:r>
              <a:rPr lang="en-US" dirty="0" smtClean="0">
                <a:cs typeface="Aharoni" pitchFamily="2" charset="-79"/>
              </a:rPr>
              <a:t>Investment in Amusement Parks at </a:t>
            </a:r>
            <a:r>
              <a:rPr lang="en-US" dirty="0" err="1" smtClean="0">
                <a:cs typeface="Aharoni" pitchFamily="2" charset="-79"/>
              </a:rPr>
              <a:t>Fumba</a:t>
            </a:r>
            <a:r>
              <a:rPr lang="en-US" dirty="0" smtClean="0">
                <a:cs typeface="Aharoni" pitchFamily="2" charset="-79"/>
              </a:rPr>
              <a:t> and </a:t>
            </a:r>
            <a:r>
              <a:rPr lang="en-US" dirty="0" err="1" smtClean="0">
                <a:cs typeface="Aharoni" pitchFamily="2" charset="-79"/>
              </a:rPr>
              <a:t>Micheweni</a:t>
            </a:r>
            <a:endParaRPr lang="en-US" dirty="0" smtClean="0">
              <a:cs typeface="Aharoni" pitchFamily="2" charset="-79"/>
            </a:endParaRPr>
          </a:p>
          <a:p>
            <a:endParaRPr lang="en-US" dirty="0">
              <a:solidFill>
                <a:srgbClr val="7030A0"/>
              </a:solidFill>
            </a:endParaRPr>
          </a:p>
        </p:txBody>
      </p:sp>
      <p:sp>
        <p:nvSpPr>
          <p:cNvPr id="5" name="Slide Number Placeholder 4"/>
          <p:cNvSpPr>
            <a:spLocks noGrp="1"/>
          </p:cNvSpPr>
          <p:nvPr>
            <p:ph type="sldNum" sz="quarter" idx="12"/>
          </p:nvPr>
        </p:nvSpPr>
        <p:spPr/>
        <p:txBody>
          <a:bodyPr/>
          <a:lstStyle/>
          <a:p>
            <a:pPr>
              <a:defRPr/>
            </a:pPr>
            <a:fld id="{BDEE582D-52BD-4C89-962D-D3B9C67C4B38}" type="slidenum">
              <a:rPr lang="en-US" smtClean="0"/>
              <a:pPr>
                <a:defRPr/>
              </a:pPr>
              <a:t>15</a:t>
            </a:fld>
            <a:endParaRPr lang="en-US"/>
          </a:p>
        </p:txBody>
      </p:sp>
      <p:pic>
        <p:nvPicPr>
          <p:cNvPr id="6" name="Picture 4"/>
          <p:cNvPicPr>
            <a:picLocks noGrp="1" noChangeAspect="1" noChangeArrowheads="1"/>
          </p:cNvPicPr>
          <p:nvPr>
            <p:ph sz="half" idx="2"/>
          </p:nvPr>
        </p:nvPicPr>
        <p:blipFill>
          <a:blip r:embed="rId2" cstate="print"/>
          <a:srcRect/>
          <a:stretch>
            <a:fillRect/>
          </a:stretch>
        </p:blipFill>
        <p:spPr bwMode="auto">
          <a:xfrm>
            <a:off x="4876801" y="1981200"/>
            <a:ext cx="3262312" cy="4053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457200" y="457200"/>
            <a:ext cx="7772400" cy="1050925"/>
          </a:xfrm>
        </p:spPr>
        <p:txBody>
          <a:bodyPr/>
          <a:lstStyle/>
          <a:p>
            <a:pPr algn="ctr" eaLnBrk="1" hangingPunct="1">
              <a:defRPr/>
            </a:pPr>
            <a:r>
              <a:rPr lang="en-US" sz="4500" dirty="0" smtClean="0">
                <a:latin typeface="Comic Sans MS" pitchFamily="66" charset="0"/>
              </a:rPr>
              <a:t/>
            </a:r>
            <a:br>
              <a:rPr lang="en-US" sz="4500" dirty="0" smtClean="0">
                <a:latin typeface="Comic Sans MS" pitchFamily="66" charset="0"/>
              </a:rPr>
            </a:br>
            <a:r>
              <a:rPr lang="en-US" sz="4500" dirty="0" smtClean="0">
                <a:latin typeface="+mn-lt"/>
              </a:rPr>
              <a:t>A</a:t>
            </a:r>
            <a:r>
              <a:rPr lang="en-US" sz="4000" dirty="0" smtClean="0">
                <a:latin typeface="+mn-lt"/>
              </a:rPr>
              <a:t>griculture</a:t>
            </a:r>
          </a:p>
        </p:txBody>
      </p:sp>
      <p:sp>
        <p:nvSpPr>
          <p:cNvPr id="23555" name="Content Placeholder 2"/>
          <p:cNvSpPr>
            <a:spLocks noGrp="1"/>
          </p:cNvSpPr>
          <p:nvPr>
            <p:ph idx="1"/>
          </p:nvPr>
        </p:nvSpPr>
        <p:spPr>
          <a:xfrm>
            <a:off x="3398838" y="1295400"/>
            <a:ext cx="5745162" cy="4800600"/>
          </a:xfrm>
        </p:spPr>
        <p:txBody>
          <a:bodyPr/>
          <a:lstStyle/>
          <a:p>
            <a:pPr marL="785813" lvl="2" indent="-182563"/>
            <a:endParaRPr lang="en-US" sz="2400" smtClean="0"/>
          </a:p>
          <a:p>
            <a:pPr marL="785813" lvl="2" indent="-182563"/>
            <a:r>
              <a:rPr lang="en-US" sz="2400" smtClean="0"/>
              <a:t>Flower production (in green houses)</a:t>
            </a:r>
          </a:p>
          <a:p>
            <a:pPr marL="785813" lvl="2" indent="-182563"/>
            <a:r>
              <a:rPr lang="en-US" sz="2400" smtClean="0"/>
              <a:t>Vegetable production through hydroponics system techniques </a:t>
            </a:r>
          </a:p>
          <a:p>
            <a:pPr marL="785813" lvl="2" indent="-182563"/>
            <a:r>
              <a:rPr lang="en-US" sz="2400" smtClean="0"/>
              <a:t>Fruit farming, processing and canning</a:t>
            </a:r>
          </a:p>
          <a:p>
            <a:pPr marL="785813" lvl="2" indent="-182563"/>
            <a:r>
              <a:rPr lang="en-US" sz="2400" smtClean="0"/>
              <a:t>Exportation of  fresh fruits which include orange, rambutan and mango</a:t>
            </a:r>
          </a:p>
          <a:p>
            <a:pPr marL="785813" lvl="2" indent="-182563"/>
            <a:r>
              <a:rPr lang="en-US" sz="2400" smtClean="0"/>
              <a:t> Agro processing and value addition</a:t>
            </a:r>
          </a:p>
        </p:txBody>
      </p:sp>
      <p:sp>
        <p:nvSpPr>
          <p:cNvPr id="4" name="Slide Number Placeholder 3"/>
          <p:cNvSpPr>
            <a:spLocks noGrp="1"/>
          </p:cNvSpPr>
          <p:nvPr>
            <p:ph type="sldNum" sz="quarter" idx="12"/>
          </p:nvPr>
        </p:nvSpPr>
        <p:spPr/>
        <p:txBody>
          <a:bodyPr/>
          <a:lstStyle/>
          <a:p>
            <a:pPr>
              <a:defRPr/>
            </a:pPr>
            <a:fld id="{AC2F6100-CA32-404A-9DBF-7FA39268E47F}" type="slidenum">
              <a:rPr lang="en-US"/>
              <a:pPr>
                <a:defRPr/>
              </a:pPr>
              <a:t>16</a:t>
            </a:fld>
            <a:endParaRPr lang="en-US"/>
          </a:p>
        </p:txBody>
      </p:sp>
      <p:pic>
        <p:nvPicPr>
          <p:cNvPr id="23557" name="Picture 17" descr="http://t1.gstatic.com/images?q=tbn:ANd9GcTku-mm6RuyGa3I-BJCw_-ntHEDAD7ralEaHDs3MD2y82lkAcWWomWF6apa">
            <a:hlinkClick r:id="rId2"/>
          </p:cNvPr>
          <p:cNvPicPr>
            <a:picLocks noChangeAspect="1" noChangeArrowheads="1"/>
          </p:cNvPicPr>
          <p:nvPr/>
        </p:nvPicPr>
        <p:blipFill>
          <a:blip r:embed="rId3" cstate="print"/>
          <a:srcRect/>
          <a:stretch>
            <a:fillRect/>
          </a:stretch>
        </p:blipFill>
        <p:spPr bwMode="auto">
          <a:xfrm>
            <a:off x="228600" y="2133600"/>
            <a:ext cx="3352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905000" y="228600"/>
            <a:ext cx="3657600" cy="609600"/>
          </a:xfrm>
        </p:spPr>
        <p:txBody>
          <a:bodyPr/>
          <a:lstStyle/>
          <a:p>
            <a:pPr>
              <a:defRPr/>
            </a:pPr>
            <a:r>
              <a:rPr lang="en-US" sz="3600" b="1" smtClean="0">
                <a:latin typeface="+mn-lt"/>
              </a:rPr>
              <a:t>Spices</a:t>
            </a:r>
          </a:p>
        </p:txBody>
      </p:sp>
      <p:sp>
        <p:nvSpPr>
          <p:cNvPr id="24579" name="Rectangle 3"/>
          <p:cNvSpPr>
            <a:spLocks noGrp="1"/>
          </p:cNvSpPr>
          <p:nvPr>
            <p:ph type="body" sz="half" idx="1"/>
          </p:nvPr>
        </p:nvSpPr>
        <p:spPr>
          <a:xfrm>
            <a:off x="457200" y="1066800"/>
            <a:ext cx="8382000" cy="1752600"/>
          </a:xfrm>
        </p:spPr>
        <p:txBody>
          <a:bodyPr/>
          <a:lstStyle/>
          <a:p>
            <a:pPr algn="just">
              <a:lnSpc>
                <a:spcPct val="80000"/>
              </a:lnSpc>
            </a:pPr>
            <a:r>
              <a:rPr lang="en-US" sz="2400" dirty="0" smtClean="0"/>
              <a:t>For centuries “the Spice Islands” (Zanzibar) has exported quality exotic home-grown spices to world market. This sector offers great potential for expansion and the creation of forward linkages through value addition. These traditional spices include:</a:t>
            </a:r>
          </a:p>
          <a:p>
            <a:pPr algn="just">
              <a:lnSpc>
                <a:spcPct val="80000"/>
              </a:lnSpc>
            </a:pPr>
            <a:r>
              <a:rPr lang="en-US" sz="2400" dirty="0" smtClean="0"/>
              <a:t>Cloves – our famous spice export</a:t>
            </a:r>
          </a:p>
          <a:p>
            <a:pPr algn="just">
              <a:lnSpc>
                <a:spcPct val="80000"/>
              </a:lnSpc>
            </a:pPr>
            <a:r>
              <a:rPr lang="en-US" sz="2400" dirty="0" smtClean="0"/>
              <a:t>Cinnamon, cardamom, nutmeg, black pepper, </a:t>
            </a:r>
            <a:r>
              <a:rPr lang="en-US" sz="2400" dirty="0" err="1" smtClean="0"/>
              <a:t>chillies</a:t>
            </a:r>
            <a:r>
              <a:rPr lang="en-US" sz="2400" dirty="0" smtClean="0"/>
              <a:t> and many more</a:t>
            </a:r>
          </a:p>
        </p:txBody>
      </p:sp>
      <p:sp>
        <p:nvSpPr>
          <p:cNvPr id="26628" name="Rectangle 4"/>
          <p:cNvSpPr>
            <a:spLocks noChangeArrowheads="1"/>
          </p:cNvSpPr>
          <p:nvPr/>
        </p:nvSpPr>
        <p:spPr bwMode="auto">
          <a:xfrm>
            <a:off x="609600" y="3962400"/>
            <a:ext cx="8077200" cy="1200150"/>
          </a:xfrm>
          <a:prstGeom prst="rect">
            <a:avLst/>
          </a:prstGeom>
          <a:noFill/>
          <a:ln w="9525">
            <a:noFill/>
            <a:miter lim="800000"/>
            <a:headEnd/>
            <a:tailEnd/>
          </a:ln>
        </p:spPr>
        <p:txBody>
          <a:bodyPr anchor="ctr">
            <a:spAutoFit/>
          </a:bodyPr>
          <a:lstStyle/>
          <a:p>
            <a:pPr algn="just" eaLnBrk="0" hangingPunct="0">
              <a:defRPr/>
            </a:pPr>
            <a:r>
              <a:rPr lang="en-US" sz="2400" dirty="0">
                <a:latin typeface="+mn-lt"/>
              </a:rPr>
              <a:t>Untapped opportunities are the ‘</a:t>
            </a:r>
            <a:r>
              <a:rPr lang="en-US" sz="2400" b="1" dirty="0">
                <a:latin typeface="+mn-lt"/>
              </a:rPr>
              <a:t>value addition’ and processing by-</a:t>
            </a:r>
            <a:r>
              <a:rPr lang="en-US" sz="2400" b="1" dirty="0" smtClean="0">
                <a:latin typeface="+mn-lt"/>
              </a:rPr>
              <a:t>products</a:t>
            </a:r>
            <a:r>
              <a:rPr lang="en-US" sz="2400" dirty="0">
                <a:latin typeface="+mn-lt"/>
              </a:rPr>
              <a:t>such as perfumes, perfumed soap, medication, and food processing items. </a:t>
            </a:r>
          </a:p>
        </p:txBody>
      </p:sp>
      <p:pic>
        <p:nvPicPr>
          <p:cNvPr id="24581" name="Picture 5" descr="69390024naik_scaled"/>
          <p:cNvPicPr>
            <a:picLocks noChangeAspect="1" noChangeArrowheads="1"/>
          </p:cNvPicPr>
          <p:nvPr/>
        </p:nvPicPr>
        <p:blipFill>
          <a:blip r:embed="rId2" cstate="print"/>
          <a:srcRect/>
          <a:stretch>
            <a:fillRect/>
          </a:stretch>
        </p:blipFill>
        <p:spPr bwMode="auto">
          <a:xfrm>
            <a:off x="0" y="5334000"/>
            <a:ext cx="914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Fisheries</a:t>
            </a:r>
            <a:endParaRPr lang="en-US" dirty="0">
              <a:latin typeface="+mn-lt"/>
            </a:endParaRPr>
          </a:p>
        </p:txBody>
      </p:sp>
      <p:sp>
        <p:nvSpPr>
          <p:cNvPr id="3" name="Text Placeholder 2"/>
          <p:cNvSpPr>
            <a:spLocks noGrp="1"/>
          </p:cNvSpPr>
          <p:nvPr>
            <p:ph type="body" sz="half" idx="1"/>
          </p:nvPr>
        </p:nvSpPr>
        <p:spPr/>
        <p:txBody>
          <a:bodyPr/>
          <a:lstStyle/>
          <a:p>
            <a:pPr eaLnBrk="1" hangingPunct="1">
              <a:lnSpc>
                <a:spcPct val="90000"/>
              </a:lnSpc>
              <a:buFontTx/>
              <a:buNone/>
            </a:pPr>
            <a:r>
              <a:rPr lang="en-US" sz="2800" b="1" dirty="0" smtClean="0"/>
              <a:t>Opportunities in Fisheries:</a:t>
            </a:r>
          </a:p>
          <a:p>
            <a:pPr algn="just" eaLnBrk="1" hangingPunct="1">
              <a:lnSpc>
                <a:spcPct val="0"/>
              </a:lnSpc>
              <a:buClr>
                <a:schemeClr val="tx1"/>
              </a:buClr>
            </a:pPr>
            <a:endParaRPr lang="en-US" sz="2800" dirty="0" smtClean="0"/>
          </a:p>
          <a:p>
            <a:pPr eaLnBrk="1" hangingPunct="1">
              <a:lnSpc>
                <a:spcPct val="90000"/>
              </a:lnSpc>
            </a:pPr>
            <a:r>
              <a:rPr lang="en-GB" sz="2800" dirty="0" smtClean="0"/>
              <a:t>Deep Sea Fishing</a:t>
            </a:r>
          </a:p>
          <a:p>
            <a:pPr eaLnBrk="1" hangingPunct="1">
              <a:lnSpc>
                <a:spcPct val="90000"/>
              </a:lnSpc>
            </a:pPr>
            <a:r>
              <a:rPr lang="en-GB" sz="2800" dirty="0" smtClean="0"/>
              <a:t>Fish Processing &amp; Canning</a:t>
            </a:r>
          </a:p>
          <a:p>
            <a:pPr eaLnBrk="1" hangingPunct="1">
              <a:lnSpc>
                <a:spcPct val="90000"/>
              </a:lnSpc>
            </a:pPr>
            <a:r>
              <a:rPr lang="en-GB" sz="2800" dirty="0" smtClean="0"/>
              <a:t>Aqua/Mari culture (fish farming and seaweed production</a:t>
            </a:r>
            <a:r>
              <a:rPr lang="en-GB" sz="3200" b="1" dirty="0" smtClean="0"/>
              <a:t>).</a:t>
            </a:r>
            <a:endParaRPr lang="en-US" sz="4000" dirty="0" smtClean="0"/>
          </a:p>
          <a:p>
            <a:endParaRPr lang="en-US" dirty="0"/>
          </a:p>
        </p:txBody>
      </p:sp>
      <p:sp>
        <p:nvSpPr>
          <p:cNvPr id="6" name="Slide Number Placeholder 5"/>
          <p:cNvSpPr>
            <a:spLocks noGrp="1"/>
          </p:cNvSpPr>
          <p:nvPr>
            <p:ph type="sldNum" sz="quarter" idx="12"/>
          </p:nvPr>
        </p:nvSpPr>
        <p:spPr/>
        <p:txBody>
          <a:bodyPr/>
          <a:lstStyle/>
          <a:p>
            <a:pPr>
              <a:defRPr/>
            </a:pPr>
            <a:fld id="{70ED3F08-0D18-44E9-A312-445E2F29CA73}" type="slidenum">
              <a:rPr lang="en-US" smtClean="0"/>
              <a:pPr>
                <a:defRPr/>
              </a:pPr>
              <a:t>18</a:t>
            </a:fld>
            <a:endParaRPr lang="en-US"/>
          </a:p>
        </p:txBody>
      </p:sp>
      <p:pic>
        <p:nvPicPr>
          <p:cNvPr id="7" name="Picture 4" descr="cruise_ship2"/>
          <p:cNvPicPr>
            <a:picLocks noGrp="1" noChangeAspect="1" noChangeArrowheads="1"/>
          </p:cNvPicPr>
          <p:nvPr>
            <p:ph sz="quarter" idx="2"/>
          </p:nvPr>
        </p:nvPicPr>
        <p:blipFill>
          <a:blip r:embed="rId2" cstate="print"/>
          <a:srcRect/>
          <a:stretch>
            <a:fillRect/>
          </a:stretch>
        </p:blipFill>
        <p:spPr bwMode="auto">
          <a:xfrm>
            <a:off x="4876800" y="2079624"/>
            <a:ext cx="3657599" cy="2035175"/>
          </a:xfrm>
          <a:prstGeom prst="rect">
            <a:avLst/>
          </a:prstGeom>
          <a:noFill/>
          <a:ln w="9525">
            <a:noFill/>
            <a:miter lim="800000"/>
            <a:headEnd/>
            <a:tailEnd/>
          </a:ln>
        </p:spPr>
      </p:pic>
      <p:pic>
        <p:nvPicPr>
          <p:cNvPr id="8" name="Picture 21" descr="200475963-001"/>
          <p:cNvPicPr>
            <a:picLocks noGrp="1" noChangeAspect="1" noChangeArrowheads="1"/>
          </p:cNvPicPr>
          <p:nvPr>
            <p:ph sz="quarter" idx="3"/>
          </p:nvPr>
        </p:nvPicPr>
        <p:blipFill>
          <a:blip r:embed="rId3" cstate="print"/>
          <a:srcRect/>
          <a:stretch>
            <a:fillRect/>
          </a:stretch>
        </p:blipFill>
        <p:spPr bwMode="auto">
          <a:xfrm>
            <a:off x="4876800" y="4205288"/>
            <a:ext cx="3657600" cy="211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p:txBody>
          <a:bodyPr/>
          <a:lstStyle/>
          <a:p>
            <a:pPr>
              <a:defRPr/>
            </a:pPr>
            <a:r>
              <a:rPr lang="en-US" sz="2800" b="1" dirty="0" smtClean="0">
                <a:solidFill>
                  <a:schemeClr val="tx1"/>
                </a:solidFill>
                <a:latin typeface="+mn-lt"/>
              </a:rPr>
              <a:t>Infrastructure Development</a:t>
            </a:r>
          </a:p>
        </p:txBody>
      </p:sp>
      <p:sp>
        <p:nvSpPr>
          <p:cNvPr id="26627" name="Rectangle 5"/>
          <p:cNvSpPr>
            <a:spLocks noGrp="1"/>
          </p:cNvSpPr>
          <p:nvPr>
            <p:ph type="body" sz="half" idx="1"/>
          </p:nvPr>
        </p:nvSpPr>
        <p:spPr>
          <a:xfrm>
            <a:off x="228600" y="1935163"/>
            <a:ext cx="8458200" cy="4389437"/>
          </a:xfrm>
        </p:spPr>
        <p:txBody>
          <a:bodyPr/>
          <a:lstStyle/>
          <a:p>
            <a:pPr>
              <a:lnSpc>
                <a:spcPct val="90000"/>
              </a:lnSpc>
            </a:pPr>
            <a:r>
              <a:rPr lang="en-US" sz="2800" b="1" dirty="0" smtClean="0"/>
              <a:t>Sea Port Development:</a:t>
            </a:r>
          </a:p>
          <a:p>
            <a:pPr>
              <a:lnSpc>
                <a:spcPct val="90000"/>
              </a:lnSpc>
              <a:buFont typeface="Wingdings 2" pitchFamily="18" charset="2"/>
              <a:buNone/>
            </a:pPr>
            <a:r>
              <a:rPr lang="en-US" sz="2800" dirty="0" smtClean="0"/>
              <a:t>	Development and construction of </a:t>
            </a:r>
            <a:r>
              <a:rPr lang="en-US" sz="2800" b="1" dirty="0" smtClean="0"/>
              <a:t>new modern Commercial Port</a:t>
            </a:r>
            <a:r>
              <a:rPr lang="en-US" sz="2800" dirty="0" smtClean="0"/>
              <a:t> at </a:t>
            </a:r>
            <a:r>
              <a:rPr lang="en-US" sz="2800" dirty="0" err="1" smtClean="0"/>
              <a:t>Mpigaduri</a:t>
            </a:r>
            <a:r>
              <a:rPr lang="en-US" sz="2800" dirty="0" smtClean="0"/>
              <a:t> area under </a:t>
            </a:r>
            <a:r>
              <a:rPr lang="en-US" sz="2800" b="1" dirty="0" smtClean="0"/>
              <a:t>concession arrangements</a:t>
            </a:r>
            <a:r>
              <a:rPr lang="en-US" sz="2800" dirty="0" smtClean="0"/>
              <a:t> are encouraged by the Government.</a:t>
            </a:r>
          </a:p>
          <a:p>
            <a:pPr>
              <a:lnSpc>
                <a:spcPct val="90000"/>
              </a:lnSpc>
              <a:buFont typeface="Wingdings 2" pitchFamily="18" charset="2"/>
              <a:buNone/>
            </a:pPr>
            <a:endParaRPr lang="en-US" sz="2800" dirty="0" smtClean="0"/>
          </a:p>
          <a:p>
            <a:pPr>
              <a:lnSpc>
                <a:spcPct val="90000"/>
              </a:lnSpc>
            </a:pPr>
            <a:r>
              <a:rPr lang="en-US" sz="2800" b="1" dirty="0" smtClean="0"/>
              <a:t>Renewable  Source of Energy:</a:t>
            </a:r>
            <a:endParaRPr lang="en-US" sz="2800" dirty="0" smtClean="0"/>
          </a:p>
          <a:p>
            <a:pPr>
              <a:lnSpc>
                <a:spcPct val="90000"/>
              </a:lnSpc>
              <a:buFont typeface="Wingdings 2" pitchFamily="18" charset="2"/>
              <a:buNone/>
            </a:pPr>
            <a:r>
              <a:rPr lang="en-US" sz="2800" dirty="0" smtClean="0"/>
              <a:t>	Potential investors are encouraged to invest in power (electricity) using alternative eco friendly sources. </a:t>
            </a:r>
          </a:p>
          <a:p>
            <a:pPr>
              <a:lnSpc>
                <a:spcPct val="90000"/>
              </a:lnSpc>
              <a:buFont typeface="Wingdings 2" pitchFamily="18" charset="2"/>
              <a:buNone/>
            </a:pPr>
            <a:endParaRPr dirty="0"/>
          </a:p>
          <a:p>
            <a:pPr>
              <a:lnSpc>
                <a:spcPct val="90000"/>
              </a:lnSpc>
            </a:pPr>
            <a:endParaRPr lang="en-US" sz="2800" dirty="0" smtClean="0"/>
          </a:p>
          <a:p>
            <a:pPr>
              <a:lnSpc>
                <a:spcPct val="90000"/>
              </a:lnSpc>
            </a:pPr>
            <a:endParaRPr lang="en-US" sz="2800" dirty="0" smtClean="0"/>
          </a:p>
        </p:txBody>
      </p:sp>
      <p:sp>
        <p:nvSpPr>
          <p:cNvPr id="29700" name="Rectangle 8"/>
          <p:cNvSpPr>
            <a:spLocks/>
          </p:cNvSpPr>
          <p:nvPr/>
        </p:nvSpPr>
        <p:spPr bwMode="auto">
          <a:xfrm>
            <a:off x="4648200" y="1905000"/>
            <a:ext cx="4038600" cy="2117725"/>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endParaRPr lang="en-US" sz="2000">
              <a:latin typeface="+mn-lt"/>
            </a:endParaRPr>
          </a:p>
        </p:txBody>
      </p:sp>
      <p:pic>
        <p:nvPicPr>
          <p:cNvPr id="26629" name="Picture 9" descr="Port"/>
          <p:cNvPicPr>
            <a:picLocks noGrp="1" noChangeAspect="1" noChangeArrowheads="1"/>
          </p:cNvPicPr>
          <p:nvPr>
            <p:ph sz="quarter" idx="2"/>
          </p:nvPr>
        </p:nvPicPr>
        <p:blipFill>
          <a:blip r:embed="rId2" cstate="print"/>
          <a:srcRect/>
          <a:stretch>
            <a:fillRect/>
          </a:stretch>
        </p:blipFill>
        <p:spPr>
          <a:xfrm>
            <a:off x="5181600" y="304800"/>
            <a:ext cx="3962400" cy="1219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algn="ctr"/>
            <a:r>
              <a:rPr lang="en-US" sz="4400" dirty="0" smtClean="0">
                <a:latin typeface="+mn-lt"/>
              </a:rPr>
              <a:t>OVERVIEW</a:t>
            </a:r>
          </a:p>
        </p:txBody>
      </p:sp>
      <p:sp>
        <p:nvSpPr>
          <p:cNvPr id="5123" name="Content Placeholder 2"/>
          <p:cNvSpPr>
            <a:spLocks noGrp="1"/>
          </p:cNvSpPr>
          <p:nvPr>
            <p:ph idx="4294967295"/>
          </p:nvPr>
        </p:nvSpPr>
        <p:spPr>
          <a:xfrm>
            <a:off x="457200" y="1752599"/>
            <a:ext cx="8229600" cy="3657601"/>
          </a:xfrm>
        </p:spPr>
        <p:txBody>
          <a:bodyPr/>
          <a:lstStyle/>
          <a:p>
            <a:endParaRPr lang="en-US" dirty="0" smtClean="0"/>
          </a:p>
          <a:p>
            <a:r>
              <a:rPr lang="en-US" sz="4000" b="1" dirty="0" smtClean="0"/>
              <a:t>Zanzibar Profile </a:t>
            </a:r>
          </a:p>
          <a:p>
            <a:r>
              <a:rPr lang="en-US" sz="4000" b="1" dirty="0" smtClean="0"/>
              <a:t> Investment Climate</a:t>
            </a:r>
          </a:p>
          <a:p>
            <a:r>
              <a:rPr lang="en-US" sz="4000" b="1" dirty="0" smtClean="0"/>
              <a:t> Investment Opportunities</a:t>
            </a:r>
          </a:p>
          <a:p>
            <a:r>
              <a:rPr lang="en-US" sz="4000" b="1" dirty="0" smtClean="0"/>
              <a:t> Tourism Attraction</a:t>
            </a:r>
          </a:p>
          <a:p>
            <a:endParaRPr lang="en-US" dirty="0" smtClean="0"/>
          </a:p>
          <a:p>
            <a:endParaRPr lang="en-US" dirty="0" smtClean="0"/>
          </a:p>
          <a:p>
            <a:endParaRPr lang="en-US" dirty="0" smtClean="0"/>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a:defRPr/>
            </a:pPr>
            <a:fld id="{77E125D4-DFB3-4996-8F68-DF66EC9C9F70}" type="slidenum">
              <a:rPr lang="en-US" sz="1200">
                <a:solidFill>
                  <a:schemeClr val="tx2">
                    <a:shade val="90000"/>
                  </a:schemeClr>
                </a:solidFill>
                <a:latin typeface="Arial" charset="0"/>
              </a:rPr>
              <a:pPr algn="r">
                <a:defRPr/>
              </a:pPr>
              <a:t>2</a:t>
            </a:fld>
            <a:endParaRPr lang="en-US" sz="1200">
              <a:solidFill>
                <a:schemeClr val="tx2">
                  <a:shade val="90000"/>
                </a:schemeClr>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7924800" y="6356350"/>
            <a:ext cx="762000" cy="365125"/>
          </a:xfrm>
          <a:prstGeom prst="rect">
            <a:avLst/>
          </a:prstGeom>
          <a:noFill/>
        </p:spPr>
        <p:txBody>
          <a:bodyPr lIns="0" tIns="0" rIns="0" bIns="0" anchor="b"/>
          <a:lstStyle/>
          <a:p>
            <a:pPr algn="r">
              <a:defRPr/>
            </a:pPr>
            <a:fld id="{CBE28D0D-3791-4717-8C16-BDD4F3396E89}" type="slidenum">
              <a:rPr lang="en-US" sz="1200">
                <a:solidFill>
                  <a:schemeClr val="tx2">
                    <a:shade val="90000"/>
                  </a:schemeClr>
                </a:solidFill>
                <a:latin typeface="Arial" charset="0"/>
              </a:rPr>
              <a:pPr algn="r">
                <a:defRPr/>
              </a:pPr>
              <a:t>20</a:t>
            </a:fld>
            <a:endParaRPr lang="en-US" sz="1200">
              <a:solidFill>
                <a:schemeClr val="tx2">
                  <a:shade val="90000"/>
                </a:schemeClr>
              </a:solidFill>
              <a:latin typeface="Arial" charset="0"/>
            </a:endParaRPr>
          </a:p>
        </p:txBody>
      </p:sp>
      <p:sp>
        <p:nvSpPr>
          <p:cNvPr id="3" name="Title 1"/>
          <p:cNvSpPr txBox="1">
            <a:spLocks/>
          </p:cNvSpPr>
          <p:nvPr/>
        </p:nvSpPr>
        <p:spPr>
          <a:xfrm>
            <a:off x="838200" y="533400"/>
            <a:ext cx="7086600" cy="685800"/>
          </a:xfrm>
          <a:prstGeom prst="rect">
            <a:avLst/>
          </a:prstGeom>
        </p:spPr>
        <p:txBody>
          <a:bodyPr>
            <a:normAutofit fontScale="30000" lnSpcReduction="20000"/>
          </a:bodyPr>
          <a:lstStyle/>
          <a:p>
            <a:pPr algn="ctr" fontAlgn="auto">
              <a:spcAft>
                <a:spcPts val="0"/>
              </a:spcAft>
              <a:defRPr/>
            </a:pPr>
            <a:r>
              <a:rPr lang="en-US" sz="4100" b="1" dirty="0">
                <a:solidFill>
                  <a:schemeClr val="tx2"/>
                </a:solidFill>
                <a:effectLst>
                  <a:outerShdw blurRad="31750" dist="25400" dir="5400000" algn="tl" rotWithShape="0">
                    <a:srgbClr val="000000">
                      <a:alpha val="25000"/>
                    </a:srgbClr>
                  </a:outerShdw>
                </a:effectLst>
                <a:latin typeface="+mj-lt"/>
                <a:ea typeface="+mj-ea"/>
                <a:cs typeface="+mj-cs"/>
              </a:rPr>
              <a:t/>
            </a:r>
            <a:br>
              <a:rPr lang="en-US" sz="4100" b="1" dirty="0">
                <a:solidFill>
                  <a:schemeClr val="tx2"/>
                </a:solidFill>
                <a:effectLst>
                  <a:outerShdw blurRad="31750" dist="25400" dir="5400000" algn="tl" rotWithShape="0">
                    <a:srgbClr val="000000">
                      <a:alpha val="25000"/>
                    </a:srgbClr>
                  </a:outerShdw>
                </a:effectLst>
                <a:latin typeface="+mj-lt"/>
                <a:ea typeface="+mj-ea"/>
                <a:cs typeface="+mj-cs"/>
              </a:rPr>
            </a:br>
            <a:r>
              <a:rPr lang="en-US" sz="10700" b="1" dirty="0" smtClean="0">
                <a:effectLst>
                  <a:outerShdw blurRad="31750" dist="25400" dir="5400000" algn="tl" rotWithShape="0">
                    <a:srgbClr val="000000">
                      <a:alpha val="25000"/>
                    </a:srgbClr>
                  </a:outerShdw>
                </a:effectLst>
                <a:latin typeface="+mn-lt"/>
                <a:ea typeface="+mj-ea"/>
                <a:cs typeface="+mj-cs"/>
              </a:rPr>
              <a:t>Service Sector</a:t>
            </a:r>
            <a:endParaRPr lang="en-US" sz="10700" b="1" dirty="0">
              <a:effectLst>
                <a:outerShdw blurRad="31750" dist="25400" dir="5400000" algn="tl" rotWithShape="0">
                  <a:srgbClr val="000000">
                    <a:alpha val="25000"/>
                  </a:srgbClr>
                </a:outerShdw>
              </a:effectLst>
              <a:latin typeface="+mn-lt"/>
              <a:ea typeface="+mj-ea"/>
              <a:cs typeface="+mj-cs"/>
            </a:endParaRPr>
          </a:p>
        </p:txBody>
      </p:sp>
      <p:sp>
        <p:nvSpPr>
          <p:cNvPr id="27652" name="Rectangle 3"/>
          <p:cNvSpPr>
            <a:spLocks noChangeArrowheads="1"/>
          </p:cNvSpPr>
          <p:nvPr/>
        </p:nvSpPr>
        <p:spPr bwMode="auto">
          <a:xfrm>
            <a:off x="4038600" y="4114800"/>
            <a:ext cx="5105400" cy="976313"/>
          </a:xfrm>
          <a:prstGeom prst="rect">
            <a:avLst/>
          </a:prstGeom>
          <a:noFill/>
          <a:ln w="9525">
            <a:noFill/>
            <a:miter lim="800000"/>
            <a:headEnd/>
            <a:tailEnd/>
          </a:ln>
        </p:spPr>
        <p:txBody>
          <a:bodyPr>
            <a:spAutoFit/>
          </a:bodyPr>
          <a:lstStyle/>
          <a:p>
            <a:r>
              <a:rPr lang="en-US" b="1" dirty="0">
                <a:latin typeface="Arial" charset="0"/>
              </a:rPr>
              <a:t/>
            </a:r>
            <a:br>
              <a:rPr lang="en-US" b="1" dirty="0">
                <a:latin typeface="Arial" charset="0"/>
              </a:rPr>
            </a:br>
            <a:r>
              <a:rPr lang="en-US" sz="2000" dirty="0">
                <a:latin typeface="Constantia" pitchFamily="18" charset="0"/>
              </a:rPr>
              <a:t>Establishment of Specialized Modern Colleges for Hotels and Tourism Management</a:t>
            </a:r>
          </a:p>
        </p:txBody>
      </p:sp>
      <p:sp>
        <p:nvSpPr>
          <p:cNvPr id="27653" name="Rectangle 5"/>
          <p:cNvSpPr>
            <a:spLocks noChangeArrowheads="1"/>
          </p:cNvSpPr>
          <p:nvPr/>
        </p:nvSpPr>
        <p:spPr bwMode="auto">
          <a:xfrm>
            <a:off x="3962400" y="2971800"/>
            <a:ext cx="4800600" cy="1323439"/>
          </a:xfrm>
          <a:prstGeom prst="rect">
            <a:avLst/>
          </a:prstGeom>
          <a:noFill/>
          <a:ln w="9525">
            <a:noFill/>
            <a:miter lim="800000"/>
            <a:headEnd/>
            <a:tailEnd/>
          </a:ln>
        </p:spPr>
        <p:txBody>
          <a:bodyPr>
            <a:spAutoFit/>
          </a:bodyPr>
          <a:lstStyle/>
          <a:p>
            <a:pPr>
              <a:buFontTx/>
              <a:buChar char="•"/>
            </a:pPr>
            <a:endParaRPr lang="en-US" sz="2000" b="1" dirty="0">
              <a:latin typeface="Constantia" pitchFamily="18" charset="0"/>
            </a:endParaRPr>
          </a:p>
          <a:p>
            <a:r>
              <a:rPr lang="en-US" sz="2000" dirty="0">
                <a:latin typeface="Constantia" pitchFamily="18" charset="0"/>
              </a:rPr>
              <a:t>Establishment of Specialized  </a:t>
            </a:r>
            <a:r>
              <a:rPr lang="en-US" sz="2000" dirty="0" smtClean="0">
                <a:latin typeface="Constantia" pitchFamily="18" charset="0"/>
              </a:rPr>
              <a:t>Hospitals, </a:t>
            </a:r>
            <a:r>
              <a:rPr lang="en-US" sz="2000" dirty="0">
                <a:latin typeface="Constantia" pitchFamily="18" charset="0"/>
              </a:rPr>
              <a:t>diagnostic centers and nursing home</a:t>
            </a:r>
          </a:p>
        </p:txBody>
      </p:sp>
      <p:sp>
        <p:nvSpPr>
          <p:cNvPr id="27655" name="Rectangle 10"/>
          <p:cNvSpPr>
            <a:spLocks noChangeArrowheads="1"/>
          </p:cNvSpPr>
          <p:nvPr/>
        </p:nvSpPr>
        <p:spPr bwMode="auto">
          <a:xfrm>
            <a:off x="3886200" y="1600200"/>
            <a:ext cx="4876800" cy="1631216"/>
          </a:xfrm>
          <a:prstGeom prst="rect">
            <a:avLst/>
          </a:prstGeom>
          <a:noFill/>
          <a:ln w="9525">
            <a:noFill/>
            <a:miter lim="800000"/>
            <a:headEnd/>
            <a:tailEnd/>
          </a:ln>
        </p:spPr>
        <p:txBody>
          <a:bodyPr wrap="square">
            <a:spAutoFit/>
          </a:bodyPr>
          <a:lstStyle/>
          <a:p>
            <a:pPr marL="457200" indent="-457200">
              <a:buFontTx/>
              <a:buChar char="•"/>
            </a:pPr>
            <a:r>
              <a:rPr lang="en-GB" sz="2000" dirty="0">
                <a:latin typeface="Constantia" pitchFamily="18" charset="0"/>
              </a:rPr>
              <a:t>Health care centres</a:t>
            </a:r>
          </a:p>
          <a:p>
            <a:pPr marL="457200" indent="-457200">
              <a:buFontTx/>
              <a:buChar char="•"/>
            </a:pPr>
            <a:r>
              <a:rPr lang="en-GB" sz="2000" dirty="0">
                <a:latin typeface="Constantia" pitchFamily="18" charset="0"/>
              </a:rPr>
              <a:t>Education</a:t>
            </a:r>
          </a:p>
          <a:p>
            <a:pPr marL="457200" indent="-457200">
              <a:buFontTx/>
              <a:buChar char="•"/>
            </a:pPr>
            <a:r>
              <a:rPr lang="en-GB" sz="2000" dirty="0">
                <a:latin typeface="Constantia" pitchFamily="18" charset="0"/>
              </a:rPr>
              <a:t>Business &amp; Financial services</a:t>
            </a:r>
          </a:p>
          <a:p>
            <a:pPr marL="457200" indent="-457200">
              <a:buFontTx/>
              <a:buChar char="•"/>
            </a:pPr>
            <a:r>
              <a:rPr lang="en-GB" sz="2000" dirty="0">
                <a:latin typeface="Constantia" pitchFamily="18" charset="0"/>
              </a:rPr>
              <a:t>Information and Communication Technology</a:t>
            </a:r>
          </a:p>
        </p:txBody>
      </p:sp>
      <p:pic>
        <p:nvPicPr>
          <p:cNvPr id="1026" name="Picture 2" descr="C:\Documents and Settings\zipa\Desktop\Photo 2014\Picture\NAHIZI\DSC_0366.JPG"/>
          <p:cNvPicPr>
            <a:picLocks noChangeAspect="1" noChangeArrowheads="1"/>
          </p:cNvPicPr>
          <p:nvPr/>
        </p:nvPicPr>
        <p:blipFill>
          <a:blip r:embed="rId2" cstate="print"/>
          <a:srcRect/>
          <a:stretch>
            <a:fillRect/>
          </a:stretch>
        </p:blipFill>
        <p:spPr bwMode="auto">
          <a:xfrm>
            <a:off x="914400" y="1600200"/>
            <a:ext cx="2786055" cy="381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609600"/>
            <a:ext cx="7086600" cy="685800"/>
          </a:xfrm>
        </p:spPr>
        <p:txBody>
          <a:bodyPr/>
          <a:lstStyle/>
          <a:p>
            <a:pPr eaLnBrk="1" hangingPunct="1">
              <a:defRPr/>
            </a:pPr>
            <a:r>
              <a:rPr lang="en-US" sz="4000" b="1" dirty="0" smtClean="0">
                <a:solidFill>
                  <a:srgbClr val="4885E9"/>
                </a:solidFill>
                <a:latin typeface="+mn-lt"/>
              </a:rPr>
              <a:t>Free Zones Opportunities</a:t>
            </a:r>
          </a:p>
        </p:txBody>
      </p:sp>
      <p:sp>
        <p:nvSpPr>
          <p:cNvPr id="28675" name="Rectangle 3"/>
          <p:cNvSpPr>
            <a:spLocks noGrp="1" noChangeArrowheads="1"/>
          </p:cNvSpPr>
          <p:nvPr>
            <p:ph idx="1"/>
          </p:nvPr>
        </p:nvSpPr>
        <p:spPr>
          <a:xfrm>
            <a:off x="304800" y="1524000"/>
            <a:ext cx="8229600" cy="4724400"/>
          </a:xfrm>
        </p:spPr>
        <p:txBody>
          <a:bodyPr/>
          <a:lstStyle/>
          <a:p>
            <a:pPr eaLnBrk="1" hangingPunct="1">
              <a:buFontTx/>
              <a:buNone/>
            </a:pPr>
            <a:r>
              <a:rPr lang="en-US" sz="2400" b="1" dirty="0" smtClean="0"/>
              <a:t>Export Processing Zone &amp; Free Port Zones</a:t>
            </a:r>
            <a:endParaRPr lang="en-US" b="1" dirty="0" smtClean="0"/>
          </a:p>
          <a:p>
            <a:pPr eaLnBrk="1" hangingPunct="1"/>
            <a:r>
              <a:rPr lang="en-US" sz="1800" dirty="0" err="1" smtClean="0"/>
              <a:t>Amani</a:t>
            </a:r>
            <a:r>
              <a:rPr lang="en-US" sz="1800" dirty="0" smtClean="0"/>
              <a:t> Industrial Park</a:t>
            </a:r>
          </a:p>
          <a:p>
            <a:pPr eaLnBrk="1" hangingPunct="1"/>
            <a:r>
              <a:rPr lang="en-US" sz="1800" dirty="0" err="1" smtClean="0"/>
              <a:t>Fumba</a:t>
            </a:r>
            <a:r>
              <a:rPr lang="en-US" sz="1800" dirty="0" smtClean="0"/>
              <a:t>EPZ, </a:t>
            </a:r>
          </a:p>
          <a:p>
            <a:pPr eaLnBrk="1" hangingPunct="1"/>
            <a:r>
              <a:rPr lang="en-US" sz="1800" dirty="0" err="1" smtClean="0"/>
              <a:t>Micheweni</a:t>
            </a:r>
            <a:r>
              <a:rPr lang="en-US" sz="1800" dirty="0" smtClean="0"/>
              <a:t> EPZ </a:t>
            </a:r>
          </a:p>
          <a:p>
            <a:pPr eaLnBrk="1" hangingPunct="1"/>
            <a:r>
              <a:rPr lang="en-US" sz="1800" dirty="0" err="1" smtClean="0"/>
              <a:t>Maruhubi</a:t>
            </a:r>
            <a:r>
              <a:rPr lang="en-US" sz="1800" dirty="0" smtClean="0"/>
              <a:t> Free port and </a:t>
            </a:r>
          </a:p>
          <a:p>
            <a:pPr eaLnBrk="1" hangingPunct="1"/>
            <a:r>
              <a:rPr lang="en-US" sz="1800" dirty="0" smtClean="0"/>
              <a:t>Airport  Free port zone</a:t>
            </a:r>
          </a:p>
          <a:p>
            <a:pPr eaLnBrk="1" hangingPunct="1">
              <a:buFontTx/>
              <a:buNone/>
            </a:pPr>
            <a:endParaRPr lang="en-US" sz="2400" b="1" dirty="0" smtClean="0"/>
          </a:p>
          <a:p>
            <a:pPr eaLnBrk="1" hangingPunct="1">
              <a:buFontTx/>
              <a:buNone/>
            </a:pPr>
            <a:r>
              <a:rPr lang="en-US" sz="2400" b="1" dirty="0" smtClean="0"/>
              <a:t>Opportunities include</a:t>
            </a:r>
            <a:r>
              <a:rPr lang="en-US" sz="2400" dirty="0" smtClean="0"/>
              <a:t>:</a:t>
            </a:r>
          </a:p>
          <a:p>
            <a:pPr eaLnBrk="1" hangingPunct="1">
              <a:buFont typeface="Wingdings" pitchFamily="2" charset="2"/>
              <a:buChar char="Ø"/>
            </a:pPr>
            <a:r>
              <a:rPr lang="en-US" sz="2000" dirty="0" smtClean="0"/>
              <a:t>Infrastructure Development at the zones</a:t>
            </a:r>
          </a:p>
          <a:p>
            <a:pPr eaLnBrk="1" hangingPunct="1">
              <a:buFont typeface="Wingdings" pitchFamily="2" charset="2"/>
              <a:buChar char="Ø"/>
            </a:pPr>
            <a:r>
              <a:rPr lang="en-US" sz="2000" dirty="0" smtClean="0"/>
              <a:t>Provision of services</a:t>
            </a:r>
          </a:p>
          <a:p>
            <a:pPr eaLnBrk="1" hangingPunct="1">
              <a:buFont typeface="Wingdings" pitchFamily="2" charset="2"/>
              <a:buChar char="Ø"/>
            </a:pPr>
            <a:r>
              <a:rPr lang="en-US" sz="2000" dirty="0" smtClean="0"/>
              <a:t>Investing within EPZ (textiles, furniture, assembly)</a:t>
            </a:r>
          </a:p>
          <a:p>
            <a:pPr>
              <a:buFont typeface="Wingdings 2" pitchFamily="18" charset="2"/>
              <a:buNone/>
            </a:pPr>
            <a:r>
              <a:rPr lang="en-US" sz="2000" dirty="0" smtClean="0"/>
              <a:t>	More opportunities at </a:t>
            </a:r>
            <a:r>
              <a:rPr lang="en-US" sz="2000" dirty="0" err="1" smtClean="0"/>
              <a:t>Fumba</a:t>
            </a:r>
            <a:r>
              <a:rPr lang="en-US" sz="2000" dirty="0" smtClean="0"/>
              <a:t> includes construction of industrial sheds, Real Estate Development and Development of Mini cities.</a:t>
            </a:r>
          </a:p>
          <a:p>
            <a:pPr eaLnBrk="1" hangingPunct="1">
              <a:buFont typeface="Wingdings" pitchFamily="2" charset="2"/>
              <a:buChar char="Ø"/>
            </a:pPr>
            <a:endParaRPr lang="en-US" sz="2000" dirty="0" smtClean="0"/>
          </a:p>
        </p:txBody>
      </p:sp>
      <p:sp>
        <p:nvSpPr>
          <p:cNvPr id="18434" name="Slide Number Placeholder 5"/>
          <p:cNvSpPr>
            <a:spLocks noGrp="1"/>
          </p:cNvSpPr>
          <p:nvPr>
            <p:ph type="sldNum" sz="quarter" idx="12"/>
          </p:nvPr>
        </p:nvSpPr>
        <p:spPr/>
        <p:txBody>
          <a:bodyPr/>
          <a:lstStyle/>
          <a:p>
            <a:pPr>
              <a:defRPr/>
            </a:pPr>
            <a:fld id="{DD737427-6626-44A7-93D0-CA5391117ED2}" type="slidenum">
              <a:rPr lang="en-US">
                <a:latin typeface="+mn-lt"/>
              </a:rPr>
              <a:pPr>
                <a:defRPr/>
              </a:pPr>
              <a:t>21</a:t>
            </a:fld>
            <a:endParaRPr lang="en-US">
              <a:latin typeface="+mn-lt"/>
            </a:endParaRPr>
          </a:p>
        </p:txBody>
      </p:sp>
      <p:pic>
        <p:nvPicPr>
          <p:cNvPr id="7" name="Picture 2" descr="C:\Documents and Settings\zipa\Desktop\Photo 2014\Picture\NAHIZI\DSC_0250.JPG"/>
          <p:cNvPicPr>
            <a:picLocks noChangeAspect="1" noChangeArrowheads="1"/>
          </p:cNvPicPr>
          <p:nvPr/>
        </p:nvPicPr>
        <p:blipFill>
          <a:blip r:embed="rId2" cstate="print"/>
          <a:stretch>
            <a:fillRect/>
          </a:stretch>
        </p:blipFill>
        <p:spPr bwMode="auto">
          <a:xfrm>
            <a:off x="6096000" y="2057400"/>
            <a:ext cx="2514600" cy="2971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a:xfrm>
            <a:off x="457200" y="704850"/>
            <a:ext cx="8229600" cy="1143000"/>
          </a:xfrm>
        </p:spPr>
        <p:txBody>
          <a:bodyPr/>
          <a:lstStyle/>
          <a:p>
            <a:pPr algn="ctr"/>
            <a:r>
              <a:rPr lang="en-US" sz="4400" dirty="0" err="1" smtClean="0">
                <a:latin typeface="+mn-lt"/>
              </a:rPr>
              <a:t>Fumba</a:t>
            </a:r>
            <a:r>
              <a:rPr lang="en-US" sz="4400" dirty="0" smtClean="0">
                <a:latin typeface="+mn-lt"/>
              </a:rPr>
              <a:t> Land Use Plan</a:t>
            </a:r>
          </a:p>
        </p:txBody>
      </p:sp>
      <p:pic>
        <p:nvPicPr>
          <p:cNvPr id="29699" name="Picture 7"/>
          <p:cNvPicPr>
            <a:picLocks noGrp="1" noChangeAspect="1" noChangeArrowheads="1"/>
          </p:cNvPicPr>
          <p:nvPr>
            <p:ph sz="half" idx="1"/>
          </p:nvPr>
        </p:nvPicPr>
        <p:blipFill>
          <a:blip r:embed="rId2" cstate="print"/>
          <a:srcRect/>
          <a:stretch>
            <a:fillRect/>
          </a:stretch>
        </p:blipFill>
        <p:spPr>
          <a:xfrm>
            <a:off x="152400" y="1905000"/>
            <a:ext cx="4343400" cy="4383088"/>
          </a:xfrm>
          <a:noFill/>
        </p:spPr>
      </p:pic>
      <p:pic>
        <p:nvPicPr>
          <p:cNvPr id="29700" name="Picture 8"/>
          <p:cNvPicPr>
            <a:picLocks noGrp="1" noChangeAspect="1" noChangeArrowheads="1"/>
          </p:cNvPicPr>
          <p:nvPr>
            <p:ph sz="half" idx="2"/>
          </p:nvPr>
        </p:nvPicPr>
        <p:blipFill>
          <a:blip r:embed="rId3" cstate="print"/>
          <a:srcRect/>
          <a:stretch>
            <a:fillRect/>
          </a:stretch>
        </p:blipFill>
        <p:spPr>
          <a:xfrm>
            <a:off x="4419600" y="1981200"/>
            <a:ext cx="4267200" cy="4284663"/>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mn-lt"/>
              </a:rPr>
              <a:t>Tourism Attractions</a:t>
            </a:r>
            <a:endParaRPr lang="en-US" sz="4800" dirty="0">
              <a:latin typeface="+mn-lt"/>
            </a:endParaRPr>
          </a:p>
        </p:txBody>
      </p:sp>
      <p:sp>
        <p:nvSpPr>
          <p:cNvPr id="3" name="Content Placeholder 2"/>
          <p:cNvSpPr>
            <a:spLocks noGrp="1"/>
          </p:cNvSpPr>
          <p:nvPr>
            <p:ph idx="1"/>
          </p:nvPr>
        </p:nvSpPr>
        <p:spPr>
          <a:xfrm>
            <a:off x="457200" y="2133600"/>
            <a:ext cx="8229600" cy="4191000"/>
          </a:xfrm>
        </p:spPr>
        <p:txBody>
          <a:bodyPr/>
          <a:lstStyle/>
          <a:p>
            <a:pPr lvl="3"/>
            <a:r>
              <a:rPr lang="en-CA" sz="2400" dirty="0" smtClean="0"/>
              <a:t>Historical Site Visits</a:t>
            </a:r>
          </a:p>
          <a:p>
            <a:pPr lvl="3"/>
            <a:endParaRPr lang="en-CA" sz="2400" dirty="0" smtClean="0"/>
          </a:p>
          <a:p>
            <a:pPr lvl="3"/>
            <a:r>
              <a:rPr lang="en-CA" sz="2400" dirty="0" smtClean="0"/>
              <a:t>Ecological Life Experience</a:t>
            </a:r>
          </a:p>
          <a:p>
            <a:pPr lvl="3"/>
            <a:endParaRPr lang="en-CA" sz="2400" dirty="0" smtClean="0"/>
          </a:p>
          <a:p>
            <a:pPr lvl="3"/>
            <a:r>
              <a:rPr lang="en-CA" sz="2400" dirty="0" smtClean="0"/>
              <a:t>Sports Performance Tourism</a:t>
            </a:r>
          </a:p>
          <a:p>
            <a:pPr lvl="3"/>
            <a:endParaRPr lang="en-CA" sz="2400" dirty="0" smtClean="0"/>
          </a:p>
          <a:p>
            <a:pPr lvl="3"/>
            <a:r>
              <a:rPr lang="en-CA" sz="2400" dirty="0" smtClean="0"/>
              <a:t>Culture and Adventures </a:t>
            </a:r>
          </a:p>
          <a:p>
            <a:pPr lvl="3"/>
            <a:endParaRPr lang="en-CA" sz="2400" dirty="0" smtClean="0"/>
          </a:p>
          <a:p>
            <a:pPr lvl="3"/>
            <a:r>
              <a:rPr lang="en-CA" sz="2400" dirty="0" smtClean="0"/>
              <a:t>Holiday Tourism</a:t>
            </a:r>
            <a:endParaRPr lang="en-US" dirty="0"/>
          </a:p>
        </p:txBody>
      </p:sp>
      <p:sp>
        <p:nvSpPr>
          <p:cNvPr id="4" name="Slide Number Placeholder 3"/>
          <p:cNvSpPr>
            <a:spLocks noGrp="1"/>
          </p:cNvSpPr>
          <p:nvPr>
            <p:ph type="sldNum" sz="quarter" idx="12"/>
          </p:nvPr>
        </p:nvSpPr>
        <p:spPr/>
        <p:txBody>
          <a:bodyPr/>
          <a:lstStyle/>
          <a:p>
            <a:pPr>
              <a:defRPr/>
            </a:pPr>
            <a:fld id="{08859424-8231-495B-8B47-A0540B1AC91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F19E3BD-39DF-4208-96FE-2716099B530B}" type="slidenum">
              <a:rPr lang="en-US" smtClean="0"/>
              <a:pPr>
                <a:defRPr/>
              </a:pPr>
              <a:t>24</a:t>
            </a:fld>
            <a:endParaRPr lang="en-US"/>
          </a:p>
        </p:txBody>
      </p:sp>
      <p:pic>
        <p:nvPicPr>
          <p:cNvPr id="71682" name="Picture 2" descr="C:\Users\salum\Pictures\01TC30-IM1002-zanzibar-island-1475.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09600"/>
            <a:ext cx="9144000" cy="5105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76200" y="5715000"/>
            <a:ext cx="8991600" cy="707886"/>
          </a:xfrm>
          <a:prstGeom prst="rect">
            <a:avLst/>
          </a:prstGeom>
        </p:spPr>
        <p:txBody>
          <a:bodyPr wrap="square">
            <a:spAutoFit/>
          </a:bodyPr>
          <a:lstStyle/>
          <a:p>
            <a:pPr marL="342900" indent="-342900" algn="just">
              <a:spcBef>
                <a:spcPct val="20000"/>
              </a:spcBef>
              <a:buFont typeface="Arial" pitchFamily="34" charset="0"/>
              <a:buChar char="•"/>
              <a:defRPr/>
            </a:pPr>
            <a:r>
              <a:rPr lang="en-US" sz="2000" b="1" dirty="0">
                <a:latin typeface="Calibri" pitchFamily="34" charset="0"/>
                <a:ea typeface="Aharoni"/>
                <a:cs typeface="Aharoni"/>
              </a:rPr>
              <a:t>Stone town declared a World heritage Site by UNESCO. It is the old city and cultural heart of Zanzibar, little change in the last 200 years</a:t>
            </a:r>
          </a:p>
        </p:txBody>
      </p:sp>
      <p:sp>
        <p:nvSpPr>
          <p:cNvPr id="5" name="Rectangle 4"/>
          <p:cNvSpPr/>
          <p:nvPr/>
        </p:nvSpPr>
        <p:spPr>
          <a:xfrm>
            <a:off x="304800" y="76200"/>
            <a:ext cx="2582758" cy="369332"/>
          </a:xfrm>
          <a:prstGeom prst="rect">
            <a:avLst/>
          </a:prstGeom>
        </p:spPr>
        <p:txBody>
          <a:bodyPr wrap="none">
            <a:spAutoFit/>
          </a:bodyPr>
          <a:lstStyle/>
          <a:p>
            <a:r>
              <a:rPr lang="en-CA" dirty="0"/>
              <a:t>Historical </a:t>
            </a:r>
            <a:r>
              <a:rPr lang="en-CA" dirty="0" smtClean="0"/>
              <a:t>and Heritage,</a:t>
            </a:r>
            <a:endParaRPr lang="en-CA" dirty="0"/>
          </a:p>
        </p:txBody>
      </p:sp>
    </p:spTree>
    <p:extLst>
      <p:ext uri="{BB962C8B-B14F-4D97-AF65-F5344CB8AC3E}">
        <p14:creationId xmlns="" xmlns:p14="http://schemas.microsoft.com/office/powerpoint/2010/main" val="3290258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428BD36-F2D4-4020-8A03-B94AD240B23C}" type="slidenum">
              <a:rPr lang="en-US"/>
              <a:pPr>
                <a:defRPr/>
              </a:pPr>
              <a:t>25</a:t>
            </a:fld>
            <a:endParaRPr lang="en-US"/>
          </a:p>
        </p:txBody>
      </p:sp>
      <p:sp>
        <p:nvSpPr>
          <p:cNvPr id="8" name="Title 7"/>
          <p:cNvSpPr txBox="1">
            <a:spLocks/>
          </p:cNvSpPr>
          <p:nvPr/>
        </p:nvSpPr>
        <p:spPr>
          <a:xfrm>
            <a:off x="0" y="0"/>
            <a:ext cx="6629400" cy="838200"/>
          </a:xfrm>
          <a:prstGeom prst="rect">
            <a:avLst/>
          </a:prstGeom>
        </p:spPr>
        <p:txBody>
          <a:bodyPr/>
          <a:lstStyle/>
          <a:p>
            <a:pPr fontAlgn="auto">
              <a:spcAft>
                <a:spcPts val="0"/>
              </a:spcAft>
              <a:defRPr/>
            </a:pPr>
            <a:r>
              <a:rPr lang="en-US" sz="4000">
                <a:solidFill>
                  <a:schemeClr val="tx2"/>
                </a:solidFill>
                <a:latin typeface="+mn-lt"/>
                <a:ea typeface="+mj-ea"/>
                <a:cs typeface="+mj-cs"/>
              </a:rPr>
              <a:t>Zanzibar  “The spice island”</a:t>
            </a:r>
            <a:endParaRPr lang="en-US" sz="4000" dirty="0">
              <a:solidFill>
                <a:schemeClr val="tx2"/>
              </a:solidFill>
              <a:latin typeface="+mn-lt"/>
              <a:ea typeface="+mj-ea"/>
              <a:cs typeface="+mj-cs"/>
            </a:endParaRPr>
          </a:p>
        </p:txBody>
      </p:sp>
      <p:sp>
        <p:nvSpPr>
          <p:cNvPr id="14340" name="Rectangle 8"/>
          <p:cNvSpPr>
            <a:spLocks noChangeArrowheads="1"/>
          </p:cNvSpPr>
          <p:nvPr/>
        </p:nvSpPr>
        <p:spPr bwMode="auto">
          <a:xfrm>
            <a:off x="2971800" y="1524000"/>
            <a:ext cx="6019800" cy="2101850"/>
          </a:xfrm>
          <a:prstGeom prst="rect">
            <a:avLst/>
          </a:prstGeom>
          <a:noFill/>
          <a:ln w="9525">
            <a:noFill/>
            <a:miter lim="800000"/>
            <a:headEnd/>
            <a:tailEnd/>
          </a:ln>
        </p:spPr>
        <p:txBody>
          <a:bodyPr>
            <a:spAutoFit/>
          </a:bodyPr>
          <a:lstStyle/>
          <a:p>
            <a:pPr marL="342900" indent="-342900" algn="just" eaLnBrk="0" hangingPunct="0">
              <a:spcBef>
                <a:spcPct val="20000"/>
              </a:spcBef>
              <a:buFontTx/>
              <a:buChar char="•"/>
            </a:pPr>
            <a:r>
              <a:rPr lang="en-US" sz="2200">
                <a:latin typeface="Calibri" pitchFamily="34" charset="0"/>
                <a:ea typeface="Aharoni"/>
                <a:cs typeface="Aharoni"/>
              </a:rPr>
              <a:t>Unguja set like a jewel in the warm and tranquil coral waters of the Indian Ocean. It is about 15minutes flight from Dar es Salaam and about 75 minutes flight from Kilimanjaro, are the legendary islands of spices, fragrances, flowers and fruits. </a:t>
            </a:r>
          </a:p>
        </p:txBody>
      </p:sp>
      <p:pic>
        <p:nvPicPr>
          <p:cNvPr id="14341" name="Picture 16" descr="http://t3.gstatic.com/images?q=tbn:ANd9GcRm3F9e4eLiEh_Nb4n4rXoDuQGal2GJhDR8ST8pXjhx2B1ibeah"/>
          <p:cNvPicPr>
            <a:picLocks noChangeAspect="1" noChangeArrowheads="1"/>
          </p:cNvPicPr>
          <p:nvPr/>
        </p:nvPicPr>
        <p:blipFill>
          <a:blip r:embed="rId2" cstate="print"/>
          <a:srcRect/>
          <a:stretch>
            <a:fillRect/>
          </a:stretch>
        </p:blipFill>
        <p:spPr bwMode="auto">
          <a:xfrm>
            <a:off x="0" y="4343400"/>
            <a:ext cx="3657600" cy="2590800"/>
          </a:xfrm>
          <a:prstGeom prst="rect">
            <a:avLst/>
          </a:prstGeom>
          <a:noFill/>
          <a:ln w="9525">
            <a:noFill/>
            <a:miter lim="800000"/>
            <a:headEnd/>
            <a:tailEnd/>
          </a:ln>
        </p:spPr>
      </p:pic>
      <p:pic>
        <p:nvPicPr>
          <p:cNvPr id="14342" name="Picture 4" descr="http://t3.gstatic.com/images?q=tbn:ANd9GcQjBU8n8x0T60uP-5fCmbTK05gV5z3YC6O9OOkIbdYKlk3PdYoWzT8TC0U">
            <a:hlinkClick r:id="rId3"/>
          </p:cNvPr>
          <p:cNvPicPr>
            <a:picLocks noChangeAspect="1" noChangeArrowheads="1"/>
          </p:cNvPicPr>
          <p:nvPr/>
        </p:nvPicPr>
        <p:blipFill>
          <a:blip r:embed="rId4" cstate="print"/>
          <a:srcRect/>
          <a:stretch>
            <a:fillRect/>
          </a:stretch>
        </p:blipFill>
        <p:spPr bwMode="auto">
          <a:xfrm>
            <a:off x="3657600" y="4343400"/>
            <a:ext cx="2895600" cy="2514600"/>
          </a:xfrm>
          <a:prstGeom prst="rect">
            <a:avLst/>
          </a:prstGeom>
          <a:noFill/>
          <a:ln w="9525">
            <a:noFill/>
            <a:miter lim="800000"/>
            <a:headEnd/>
            <a:tailEnd/>
          </a:ln>
        </p:spPr>
      </p:pic>
      <p:pic>
        <p:nvPicPr>
          <p:cNvPr id="14343" name="Picture 23" descr="http://t0.gstatic.com/images?q=tbn:ANd9GcTHtgaddH8UyzpHpQOh72I0DqC775s5UINnVNgR4UMdeocd66CleG_ss_yHoQ"/>
          <p:cNvPicPr>
            <a:picLocks noChangeAspect="1" noChangeArrowheads="1"/>
          </p:cNvPicPr>
          <p:nvPr/>
        </p:nvPicPr>
        <p:blipFill>
          <a:blip r:embed="rId5" cstate="print"/>
          <a:srcRect/>
          <a:stretch>
            <a:fillRect/>
          </a:stretch>
        </p:blipFill>
        <p:spPr bwMode="auto">
          <a:xfrm>
            <a:off x="6553200" y="4344988"/>
            <a:ext cx="2590800" cy="2513012"/>
          </a:xfrm>
          <a:prstGeom prst="rect">
            <a:avLst/>
          </a:prstGeom>
          <a:noFill/>
          <a:ln w="9525">
            <a:noFill/>
            <a:miter lim="800000"/>
            <a:headEnd/>
            <a:tailEnd/>
          </a:ln>
        </p:spPr>
      </p:pic>
      <p:pic>
        <p:nvPicPr>
          <p:cNvPr id="16" name="Picture 4" descr="znz_map"/>
          <p:cNvPicPr>
            <a:picLocks noChangeAspect="1" noChangeArrowheads="1"/>
          </p:cNvPicPr>
          <p:nvPr/>
        </p:nvPicPr>
        <p:blipFill>
          <a:blip r:embed="rId6" cstate="print"/>
          <a:srcRect/>
          <a:stretch>
            <a:fillRect/>
          </a:stretch>
        </p:blipFill>
        <p:spPr bwMode="auto">
          <a:xfrm>
            <a:off x="0" y="838200"/>
            <a:ext cx="2667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C0E741-BDA5-49E3-8C94-6DE93354E84A}" type="slidenum">
              <a:rPr lang="en-US"/>
              <a:pPr>
                <a:defRPr/>
              </a:pPr>
              <a:t>26</a:t>
            </a:fld>
            <a:endParaRPr lang="en-US"/>
          </a:p>
        </p:txBody>
      </p:sp>
      <p:sp>
        <p:nvSpPr>
          <p:cNvPr id="3" name="Rectangle 2"/>
          <p:cNvSpPr>
            <a:spLocks noChangeArrowheads="1"/>
          </p:cNvSpPr>
          <p:nvPr/>
        </p:nvSpPr>
        <p:spPr bwMode="auto">
          <a:xfrm>
            <a:off x="2514600" y="762000"/>
            <a:ext cx="6324600" cy="990600"/>
          </a:xfrm>
          <a:prstGeom prst="rect">
            <a:avLst/>
          </a:prstGeom>
          <a:noFill/>
          <a:ln w="9525">
            <a:noFill/>
            <a:miter lim="800000"/>
            <a:headEnd/>
            <a:tailEnd/>
          </a:ln>
        </p:spPr>
        <p:txBody>
          <a:bodyPr/>
          <a:lstStyle/>
          <a:p>
            <a:pPr marL="342900" indent="-342900" algn="just">
              <a:spcBef>
                <a:spcPct val="20000"/>
              </a:spcBef>
              <a:defRPr/>
            </a:pPr>
            <a:r>
              <a:rPr lang="en-US" sz="2000" dirty="0">
                <a:latin typeface="Garamond" pitchFamily="18" charset="0"/>
              </a:rPr>
              <a:t>	</a:t>
            </a:r>
            <a:r>
              <a:rPr lang="en-US" sz="2000" dirty="0">
                <a:latin typeface="+mn-lt"/>
              </a:rPr>
              <a:t>Located about 80km from Zanzibar Island, with its hilly landscape its highest point is less than 100 </a:t>
            </a:r>
            <a:r>
              <a:rPr lang="en-US" sz="2000" dirty="0" err="1">
                <a:latin typeface="+mn-lt"/>
              </a:rPr>
              <a:t>metres</a:t>
            </a:r>
            <a:r>
              <a:rPr lang="en-US" sz="2000" dirty="0">
                <a:latin typeface="+mn-lt"/>
              </a:rPr>
              <a:t> above sea level,</a:t>
            </a:r>
          </a:p>
          <a:p>
            <a:pPr marL="342900" indent="-342900">
              <a:spcBef>
                <a:spcPct val="20000"/>
              </a:spcBef>
              <a:defRPr/>
            </a:pPr>
            <a:endParaRPr lang="en-US" sz="300" b="1" dirty="0">
              <a:latin typeface="Garamond" pitchFamily="18" charset="0"/>
            </a:endParaRPr>
          </a:p>
        </p:txBody>
      </p:sp>
      <p:sp>
        <p:nvSpPr>
          <p:cNvPr id="4" name="Text Box 4"/>
          <p:cNvSpPr txBox="1">
            <a:spLocks noChangeArrowheads="1"/>
          </p:cNvSpPr>
          <p:nvPr/>
        </p:nvSpPr>
        <p:spPr bwMode="auto">
          <a:xfrm>
            <a:off x="2743200" y="1981200"/>
            <a:ext cx="6400800" cy="1108075"/>
          </a:xfrm>
          <a:prstGeom prst="rect">
            <a:avLst/>
          </a:prstGeom>
          <a:noFill/>
          <a:ln w="9525">
            <a:noFill/>
            <a:miter lim="800000"/>
            <a:headEnd/>
            <a:tailEnd/>
          </a:ln>
        </p:spPr>
        <p:txBody>
          <a:bodyPr>
            <a:spAutoFit/>
          </a:bodyPr>
          <a:lstStyle/>
          <a:p>
            <a:pPr algn="just">
              <a:buFontTx/>
              <a:buChar char="•"/>
              <a:defRPr/>
            </a:pPr>
            <a:r>
              <a:rPr lang="en-US" sz="2000" dirty="0">
                <a:latin typeface="Garamond" pitchFamily="18" charset="0"/>
              </a:rPr>
              <a:t>   </a:t>
            </a:r>
            <a:r>
              <a:rPr lang="en-US" sz="2200" dirty="0">
                <a:latin typeface="+mn-lt"/>
              </a:rPr>
              <a:t>Its wealth of natural resources   ranging from  beaches   to  mangrove ecosystems to natural   forests.</a:t>
            </a:r>
            <a:endParaRPr lang="en-US" sz="2200" b="1" dirty="0">
              <a:latin typeface="+mn-lt"/>
            </a:endParaRPr>
          </a:p>
        </p:txBody>
      </p:sp>
      <p:pic>
        <p:nvPicPr>
          <p:cNvPr id="16389" name="Picture 5" descr="69390024naik_scaled"/>
          <p:cNvPicPr>
            <a:picLocks noChangeAspect="1" noChangeArrowheads="1"/>
          </p:cNvPicPr>
          <p:nvPr/>
        </p:nvPicPr>
        <p:blipFill>
          <a:blip r:embed="rId2" cstate="print"/>
          <a:srcRect/>
          <a:stretch>
            <a:fillRect/>
          </a:stretch>
        </p:blipFill>
        <p:spPr bwMode="auto">
          <a:xfrm>
            <a:off x="0" y="742950"/>
            <a:ext cx="2667000" cy="2062163"/>
          </a:xfrm>
          <a:prstGeom prst="rect">
            <a:avLst/>
          </a:prstGeom>
          <a:noFill/>
          <a:ln w="9525">
            <a:noFill/>
            <a:miter lim="800000"/>
            <a:headEnd/>
            <a:tailEnd/>
          </a:ln>
        </p:spPr>
      </p:pic>
      <p:pic>
        <p:nvPicPr>
          <p:cNvPr id="6" name="Picture 6" descr="F1060020"/>
          <p:cNvPicPr>
            <a:picLocks noChangeAspect="1" noChangeArrowheads="1"/>
          </p:cNvPicPr>
          <p:nvPr/>
        </p:nvPicPr>
        <p:blipFill>
          <a:blip r:embed="rId3" cstate="print"/>
          <a:srcRect t="17842" b="23651"/>
          <a:stretch>
            <a:fillRect/>
          </a:stretch>
        </p:blipFill>
        <p:spPr bwMode="auto">
          <a:xfrm>
            <a:off x="0" y="4800600"/>
            <a:ext cx="9144000" cy="2057400"/>
          </a:xfrm>
          <a:prstGeom prst="rect">
            <a:avLst/>
          </a:prstGeom>
          <a:noFill/>
          <a:ln w="9525">
            <a:noFill/>
            <a:miter lim="800000"/>
            <a:headEnd/>
            <a:tailEnd/>
          </a:ln>
        </p:spPr>
      </p:pic>
      <p:pic>
        <p:nvPicPr>
          <p:cNvPr id="16391" name="Picture 7" descr="pemba3"/>
          <p:cNvPicPr>
            <a:picLocks noChangeAspect="1" noChangeArrowheads="1"/>
          </p:cNvPicPr>
          <p:nvPr/>
        </p:nvPicPr>
        <p:blipFill>
          <a:blip r:embed="rId4" cstate="print"/>
          <a:srcRect/>
          <a:stretch>
            <a:fillRect/>
          </a:stretch>
        </p:blipFill>
        <p:spPr bwMode="auto">
          <a:xfrm>
            <a:off x="0" y="2819400"/>
            <a:ext cx="2667000" cy="1979613"/>
          </a:xfrm>
          <a:prstGeom prst="rect">
            <a:avLst/>
          </a:prstGeom>
          <a:noFill/>
          <a:ln w="9525">
            <a:noFill/>
            <a:miter lim="800000"/>
            <a:headEnd/>
            <a:tailEnd/>
          </a:ln>
        </p:spPr>
      </p:pic>
      <p:sp>
        <p:nvSpPr>
          <p:cNvPr id="8" name="Text Box 8"/>
          <p:cNvSpPr txBox="1">
            <a:spLocks noChangeArrowheads="1"/>
          </p:cNvSpPr>
          <p:nvPr/>
        </p:nvSpPr>
        <p:spPr bwMode="auto">
          <a:xfrm>
            <a:off x="2743200" y="3352800"/>
            <a:ext cx="6400800" cy="1446213"/>
          </a:xfrm>
          <a:prstGeom prst="rect">
            <a:avLst/>
          </a:prstGeom>
          <a:noFill/>
          <a:ln w="9525">
            <a:noFill/>
            <a:miter lim="800000"/>
            <a:headEnd/>
            <a:tailEnd/>
          </a:ln>
        </p:spPr>
        <p:txBody>
          <a:bodyPr>
            <a:spAutoFit/>
          </a:bodyPr>
          <a:lstStyle/>
          <a:p>
            <a:pPr algn="just">
              <a:spcBef>
                <a:spcPct val="20000"/>
              </a:spcBef>
              <a:buFontTx/>
              <a:buChar char="•"/>
              <a:defRPr/>
            </a:pPr>
            <a:r>
              <a:rPr lang="en-US" sz="1600" dirty="0">
                <a:latin typeface="Garamond" pitchFamily="18" charset="0"/>
              </a:rPr>
              <a:t> </a:t>
            </a:r>
            <a:r>
              <a:rPr lang="en-US" sz="2200" dirty="0">
                <a:latin typeface="+mn-lt"/>
              </a:rPr>
              <a:t>The coral reefs surrounding the island protect a massive   amount of  marine species and offer some of  the best diving  spots in the world</a:t>
            </a:r>
            <a:endParaRPr lang="en-US" sz="2000" b="1" dirty="0">
              <a:latin typeface="Garamond" pitchFamily="18" charset="0"/>
            </a:endParaRPr>
          </a:p>
        </p:txBody>
      </p:sp>
      <p:sp>
        <p:nvSpPr>
          <p:cNvPr id="9" name="Title 8"/>
          <p:cNvSpPr txBox="1">
            <a:spLocks/>
          </p:cNvSpPr>
          <p:nvPr/>
        </p:nvSpPr>
        <p:spPr>
          <a:xfrm>
            <a:off x="152400" y="0"/>
            <a:ext cx="6096000" cy="762000"/>
          </a:xfrm>
          <a:prstGeom prst="rect">
            <a:avLst/>
          </a:prstGeom>
        </p:spPr>
        <p:txBody>
          <a:bodyPr>
            <a:normAutofit fontScale="82500" lnSpcReduction="10000"/>
          </a:bodyPr>
          <a:lstStyle/>
          <a:p>
            <a:pPr fontAlgn="auto">
              <a:spcAft>
                <a:spcPts val="0"/>
              </a:spcAft>
              <a:defRPr/>
            </a:pPr>
            <a:r>
              <a:rPr lang="en-US" sz="4000" b="1">
                <a:solidFill>
                  <a:schemeClr val="tx2"/>
                </a:solidFill>
                <a:effectLst>
                  <a:outerShdw blurRad="31750" dist="25400" dir="5400000" algn="tl" rotWithShape="0">
                    <a:srgbClr val="000000">
                      <a:alpha val="25000"/>
                    </a:srgbClr>
                  </a:outerShdw>
                </a:effectLst>
                <a:latin typeface="+mn-lt"/>
                <a:ea typeface="+mj-ea"/>
                <a:cs typeface="+mj-cs"/>
              </a:rPr>
              <a:t>Pemba Island “Clove Island</a:t>
            </a:r>
            <a:r>
              <a:rPr lang="en-US" sz="4000" b="1">
                <a:solidFill>
                  <a:schemeClr val="tx2"/>
                </a:solidFill>
                <a:effectLst>
                  <a:outerShdw blurRad="31750" dist="25400" dir="5400000" algn="tl" rotWithShape="0">
                    <a:srgbClr val="000000">
                      <a:alpha val="25000"/>
                    </a:srgbClr>
                  </a:outerShdw>
                </a:effectLst>
                <a:latin typeface="+mj-lt"/>
                <a:ea typeface="+mj-ea"/>
                <a:cs typeface="+mj-cs"/>
              </a:rPr>
              <a:t>”</a:t>
            </a:r>
            <a:endParaRPr lang="en-US" sz="40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838200"/>
            <a:ext cx="8183563" cy="1050925"/>
          </a:xfrm>
        </p:spPr>
        <p:txBody>
          <a:bodyPr/>
          <a:lstStyle/>
          <a:p>
            <a:pPr algn="ctr" eaLnBrk="1" hangingPunct="1"/>
            <a:r>
              <a:rPr lang="en-US" sz="3600" dirty="0" smtClean="0">
                <a:solidFill>
                  <a:srgbClr val="7030A0"/>
                </a:solidFill>
                <a:latin typeface="Baskerville Old Face" pitchFamily="18" charset="0"/>
              </a:rPr>
              <a:t>CONTACT</a:t>
            </a:r>
            <a:r>
              <a:rPr lang="en-US" sz="4000" dirty="0" smtClean="0">
                <a:solidFill>
                  <a:srgbClr val="7030A0"/>
                </a:solidFill>
                <a:latin typeface="Baskerville Old Face" pitchFamily="18" charset="0"/>
              </a:rPr>
              <a:t>:</a:t>
            </a:r>
            <a:r>
              <a:rPr lang="en-US" sz="4000" dirty="0" smtClean="0">
                <a:solidFill>
                  <a:srgbClr val="4885E9"/>
                </a:solidFill>
                <a:latin typeface="Baskerville Old Face" pitchFamily="18" charset="0"/>
              </a:rPr>
              <a:t/>
            </a:r>
            <a:br>
              <a:rPr lang="en-US" sz="4000" dirty="0" smtClean="0">
                <a:solidFill>
                  <a:srgbClr val="4885E9"/>
                </a:solidFill>
                <a:latin typeface="Baskerville Old Face" pitchFamily="18" charset="0"/>
              </a:rPr>
            </a:br>
            <a:endParaRPr lang="en-US" sz="4000" dirty="0" smtClean="0">
              <a:solidFill>
                <a:srgbClr val="4885E9"/>
              </a:solidFill>
              <a:latin typeface="Baskerville Old Face" pitchFamily="18" charset="0"/>
            </a:endParaRPr>
          </a:p>
        </p:txBody>
      </p:sp>
      <p:sp>
        <p:nvSpPr>
          <p:cNvPr id="30723" name="Rectangle 4"/>
          <p:cNvSpPr>
            <a:spLocks noGrp="1" noChangeArrowheads="1"/>
          </p:cNvSpPr>
          <p:nvPr>
            <p:ph idx="1"/>
          </p:nvPr>
        </p:nvSpPr>
        <p:spPr>
          <a:xfrm>
            <a:off x="381000" y="1295400"/>
            <a:ext cx="8305800" cy="5257800"/>
          </a:xfrm>
        </p:spPr>
        <p:txBody>
          <a:bodyPr/>
          <a:lstStyle/>
          <a:p>
            <a:pPr eaLnBrk="1" hangingPunct="1"/>
            <a:r>
              <a:rPr lang="en-US" sz="2400" b="1" dirty="0" smtClean="0">
                <a:solidFill>
                  <a:srgbClr val="7030A0"/>
                </a:solidFill>
                <a:latin typeface="Calibri" pitchFamily="34" charset="0"/>
              </a:rPr>
              <a:t>EXECUTIVE DIRECTOR </a:t>
            </a:r>
            <a:br>
              <a:rPr lang="en-US" sz="2400" b="1" dirty="0" smtClean="0">
                <a:solidFill>
                  <a:srgbClr val="7030A0"/>
                </a:solidFill>
                <a:latin typeface="Calibri" pitchFamily="34" charset="0"/>
              </a:rPr>
            </a:br>
            <a:r>
              <a:rPr lang="en-US" sz="2400" b="1" dirty="0" smtClean="0">
                <a:solidFill>
                  <a:srgbClr val="7030A0"/>
                </a:solidFill>
                <a:latin typeface="Calibri" pitchFamily="34" charset="0"/>
              </a:rPr>
              <a:t>ZANZIBAR INVESTMENT PROMOTION AUTHORITY</a:t>
            </a:r>
            <a:br>
              <a:rPr lang="en-US" sz="2400" b="1" dirty="0" smtClean="0">
                <a:solidFill>
                  <a:srgbClr val="7030A0"/>
                </a:solidFill>
                <a:latin typeface="Calibri" pitchFamily="34" charset="0"/>
              </a:rPr>
            </a:br>
            <a:r>
              <a:rPr lang="en-US" sz="2400" b="1" dirty="0" smtClean="0">
                <a:solidFill>
                  <a:srgbClr val="7030A0"/>
                </a:solidFill>
                <a:latin typeface="Calibri" pitchFamily="34" charset="0"/>
              </a:rPr>
              <a:t>(ZIPA)</a:t>
            </a:r>
            <a:br>
              <a:rPr lang="en-US" sz="2400" b="1" dirty="0" smtClean="0">
                <a:solidFill>
                  <a:srgbClr val="7030A0"/>
                </a:solidFill>
                <a:latin typeface="Calibri" pitchFamily="34" charset="0"/>
              </a:rPr>
            </a:br>
            <a:r>
              <a:rPr lang="en-US" sz="2400" b="1" dirty="0" smtClean="0">
                <a:solidFill>
                  <a:srgbClr val="7030A0"/>
                </a:solidFill>
                <a:latin typeface="Calibri" pitchFamily="34" charset="0"/>
              </a:rPr>
              <a:t>P.O.BOX 2286</a:t>
            </a:r>
            <a:br>
              <a:rPr lang="en-US" sz="2400" b="1" dirty="0" smtClean="0">
                <a:solidFill>
                  <a:srgbClr val="7030A0"/>
                </a:solidFill>
                <a:latin typeface="Calibri" pitchFamily="34" charset="0"/>
              </a:rPr>
            </a:br>
            <a:r>
              <a:rPr lang="en-US" sz="2400" b="1" u="sng" dirty="0" smtClean="0">
                <a:solidFill>
                  <a:srgbClr val="7030A0"/>
                </a:solidFill>
                <a:latin typeface="Calibri" pitchFamily="34" charset="0"/>
              </a:rPr>
              <a:t>ZANZIBAR - TANZANIA</a:t>
            </a:r>
            <a:br>
              <a:rPr lang="en-US" sz="2400" b="1" u="sng" dirty="0" smtClean="0">
                <a:solidFill>
                  <a:srgbClr val="7030A0"/>
                </a:solidFill>
                <a:latin typeface="Calibri" pitchFamily="34" charset="0"/>
              </a:rPr>
            </a:br>
            <a:r>
              <a:rPr lang="en-US" sz="2400" b="1" u="sng" dirty="0" smtClean="0">
                <a:solidFill>
                  <a:srgbClr val="7030A0"/>
                </a:solidFill>
                <a:latin typeface="Calibri" pitchFamily="34" charset="0"/>
              </a:rPr>
              <a:t/>
            </a:r>
            <a:br>
              <a:rPr lang="en-US" sz="2400" b="1" u="sng" dirty="0" smtClean="0">
                <a:solidFill>
                  <a:srgbClr val="7030A0"/>
                </a:solidFill>
                <a:latin typeface="Calibri" pitchFamily="34" charset="0"/>
              </a:rPr>
            </a:br>
            <a:r>
              <a:rPr lang="en-US" sz="2400" b="1" dirty="0" smtClean="0">
                <a:solidFill>
                  <a:srgbClr val="7030A0"/>
                </a:solidFill>
                <a:latin typeface="Calibri" pitchFamily="34" charset="0"/>
              </a:rPr>
              <a:t>TEL: 	255 24 2237353</a:t>
            </a:r>
            <a:br>
              <a:rPr lang="en-US" sz="2400" b="1" dirty="0" smtClean="0">
                <a:solidFill>
                  <a:srgbClr val="7030A0"/>
                </a:solidFill>
                <a:latin typeface="Calibri" pitchFamily="34" charset="0"/>
              </a:rPr>
            </a:br>
            <a:r>
              <a:rPr lang="en-US" sz="2400" b="1" dirty="0" smtClean="0">
                <a:solidFill>
                  <a:srgbClr val="7030A0"/>
                </a:solidFill>
                <a:latin typeface="Calibri" pitchFamily="34" charset="0"/>
              </a:rPr>
              <a:t>FAX: 	255 24 2232737</a:t>
            </a:r>
            <a:br>
              <a:rPr lang="en-US" sz="2400" b="1" dirty="0" smtClean="0">
                <a:solidFill>
                  <a:srgbClr val="7030A0"/>
                </a:solidFill>
                <a:latin typeface="Calibri" pitchFamily="34" charset="0"/>
              </a:rPr>
            </a:br>
            <a:r>
              <a:rPr lang="en-US" sz="2400" b="1" dirty="0" smtClean="0">
                <a:solidFill>
                  <a:srgbClr val="7030A0"/>
                </a:solidFill>
                <a:latin typeface="Calibri" pitchFamily="34" charset="0"/>
              </a:rPr>
              <a:t>EMAIL: 	</a:t>
            </a:r>
            <a:r>
              <a:rPr lang="en-US" sz="2400" b="1" dirty="0" smtClean="0">
                <a:solidFill>
                  <a:srgbClr val="7030A0"/>
                </a:solidFill>
                <a:latin typeface="Calibri" pitchFamily="34" charset="0"/>
                <a:hlinkClick r:id="rId2"/>
              </a:rPr>
              <a:t>zipa@zanzinet.com</a:t>
            </a:r>
            <a:r>
              <a:rPr lang="en-US" sz="2400" b="1" dirty="0" smtClean="0">
                <a:solidFill>
                  <a:srgbClr val="7030A0"/>
                </a:solidFill>
                <a:latin typeface="Calibri" pitchFamily="34" charset="0"/>
              </a:rPr>
              <a:t/>
            </a:r>
            <a:br>
              <a:rPr lang="en-US" sz="2400" b="1" dirty="0" smtClean="0">
                <a:solidFill>
                  <a:srgbClr val="7030A0"/>
                </a:solidFill>
                <a:latin typeface="Calibri" pitchFamily="34" charset="0"/>
              </a:rPr>
            </a:br>
            <a:r>
              <a:rPr lang="en-US" sz="2400" b="1" dirty="0" smtClean="0">
                <a:solidFill>
                  <a:srgbClr val="7030A0"/>
                </a:solidFill>
                <a:latin typeface="Calibri" pitchFamily="34" charset="0"/>
              </a:rPr>
              <a:t>		</a:t>
            </a:r>
            <a:r>
              <a:rPr lang="en-US" sz="2400" b="1" dirty="0" smtClean="0">
                <a:solidFill>
                  <a:srgbClr val="7030A0"/>
                </a:solidFill>
                <a:latin typeface="Calibri" pitchFamily="34" charset="0"/>
                <a:hlinkClick r:id="rId3"/>
              </a:rPr>
              <a:t>zipaznz@zanzinet.com</a:t>
            </a:r>
            <a:r>
              <a:rPr lang="en-US" sz="2400" b="1" dirty="0" smtClean="0">
                <a:solidFill>
                  <a:srgbClr val="7030A0"/>
                </a:solidFill>
                <a:latin typeface="Calibri" pitchFamily="34" charset="0"/>
              </a:rPr>
              <a:t/>
            </a:r>
            <a:br>
              <a:rPr lang="en-US" sz="2400" b="1" dirty="0" smtClean="0">
                <a:solidFill>
                  <a:srgbClr val="7030A0"/>
                </a:solidFill>
                <a:latin typeface="Calibri" pitchFamily="34" charset="0"/>
              </a:rPr>
            </a:br>
            <a:r>
              <a:rPr lang="en-US" sz="2400" b="1" dirty="0" smtClean="0">
                <a:solidFill>
                  <a:srgbClr val="7030A0"/>
                </a:solidFill>
                <a:latin typeface="Calibri" pitchFamily="34" charset="0"/>
              </a:rPr>
              <a:t>WEBSITE: </a:t>
            </a:r>
            <a:r>
              <a:rPr lang="en-US" sz="2400" b="1" dirty="0" smtClean="0">
                <a:solidFill>
                  <a:srgbClr val="7030A0"/>
                </a:solidFill>
                <a:latin typeface="Calibri" pitchFamily="34" charset="0"/>
                <a:hlinkClick r:id="rId4"/>
              </a:rPr>
              <a:t>www.zanzibarinvest.org</a:t>
            </a:r>
            <a:endParaRPr lang="en-US" sz="2400" b="1" dirty="0" smtClean="0">
              <a:solidFill>
                <a:srgbClr val="7030A0"/>
              </a:solidFill>
              <a:latin typeface="Calibri" pitchFamily="34" charset="0"/>
            </a:endParaRPr>
          </a:p>
          <a:p>
            <a:pPr eaLnBrk="1" hangingPunct="1"/>
            <a:endParaRPr lang="en-US" sz="1800" dirty="0" smtClean="0">
              <a:latin typeface="Comic Sans MS" pitchFamily="66" charset="0"/>
            </a:endParaRPr>
          </a:p>
        </p:txBody>
      </p:sp>
      <p:sp>
        <p:nvSpPr>
          <p:cNvPr id="5123" name="Slide Number Placeholder 5"/>
          <p:cNvSpPr>
            <a:spLocks noGrp="1"/>
          </p:cNvSpPr>
          <p:nvPr>
            <p:ph type="sldNum" sz="quarter" idx="12"/>
          </p:nvPr>
        </p:nvSpPr>
        <p:spPr/>
        <p:txBody>
          <a:bodyPr/>
          <a:lstStyle/>
          <a:p>
            <a:pPr>
              <a:defRPr/>
            </a:pPr>
            <a:fld id="{9B91F573-4C3F-405C-8E86-1D416AB0A9F4}"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p:cNvSpPr>
          <p:nvPr>
            <p:ph type="ctrTitle"/>
          </p:nvPr>
        </p:nvSpPr>
        <p:spPr/>
        <p:txBody>
          <a:bodyPr/>
          <a:lstStyle/>
          <a:p>
            <a:pPr algn="ctr"/>
            <a:r>
              <a:rPr lang="en-US" sz="8000" b="1" dirty="0" smtClean="0">
                <a:latin typeface="Clarendon Extended" pitchFamily="18" charset="0"/>
              </a:rPr>
              <a:t>Zanzibar</a:t>
            </a:r>
            <a:r>
              <a:rPr lang="en-US" sz="8000" dirty="0" smtClean="0">
                <a:latin typeface="Clarendon Extended" pitchFamily="18" charset="0"/>
              </a:rPr>
              <a:t/>
            </a:r>
            <a:br>
              <a:rPr lang="en-US" sz="8000" dirty="0" smtClean="0">
                <a:latin typeface="Clarendon Extended" pitchFamily="18" charset="0"/>
              </a:rPr>
            </a:br>
            <a:r>
              <a:rPr lang="en-US" sz="4000" b="1" dirty="0" smtClean="0">
                <a:latin typeface="Bradley Hand ITC" pitchFamily="66" charset="0"/>
              </a:rPr>
              <a:t>A place not to miss in your lifetime</a:t>
            </a:r>
          </a:p>
        </p:txBody>
      </p:sp>
      <p:sp>
        <p:nvSpPr>
          <p:cNvPr id="31747" name="Rectangle 5"/>
          <p:cNvSpPr>
            <a:spLocks noGrp="1"/>
          </p:cNvSpPr>
          <p:nvPr>
            <p:ph type="subTitle" idx="1"/>
          </p:nvPr>
        </p:nvSpPr>
        <p:spPr/>
        <p:txBody>
          <a:bodyPr/>
          <a:lstStyle/>
          <a:p>
            <a:r>
              <a:rPr lang="en-US" sz="2400" dirty="0" smtClean="0">
                <a:solidFill>
                  <a:schemeClr val="accent2"/>
                </a:solidFill>
                <a:latin typeface="Broadway" pitchFamily="82" charset="0"/>
              </a:rPr>
              <a:t>Welcome for Investment and</a:t>
            </a:r>
          </a:p>
          <a:p>
            <a:r>
              <a:rPr lang="en-US" sz="2400" dirty="0" smtClean="0">
                <a:solidFill>
                  <a:schemeClr val="accent2"/>
                </a:solidFill>
                <a:latin typeface="Broadway" pitchFamily="82" charset="0"/>
              </a:rPr>
              <a:t>Enjoy its Hospitality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a:r>
              <a:rPr lang="en-US" sz="5400" dirty="0" smtClean="0"/>
              <a:t> </a:t>
            </a:r>
            <a:r>
              <a:rPr lang="en-US" sz="4400" dirty="0" smtClean="0">
                <a:latin typeface="+mn-lt"/>
              </a:rPr>
              <a:t>ZANZIBAR PROFILE</a:t>
            </a:r>
            <a:endParaRPr lang="en-US" sz="4400" dirty="0">
              <a:latin typeface="+mn-lt"/>
            </a:endParaRPr>
          </a:p>
        </p:txBody>
      </p:sp>
      <p:sp>
        <p:nvSpPr>
          <p:cNvPr id="3" name="Text Placeholder 2"/>
          <p:cNvSpPr>
            <a:spLocks noGrp="1"/>
          </p:cNvSpPr>
          <p:nvPr>
            <p:ph type="body" sz="half" idx="1"/>
          </p:nvPr>
        </p:nvSpPr>
        <p:spPr>
          <a:xfrm>
            <a:off x="228600" y="1752601"/>
            <a:ext cx="4343400" cy="4572000"/>
          </a:xfrm>
        </p:spPr>
        <p:txBody>
          <a:bodyPr/>
          <a:lstStyle/>
          <a:p>
            <a:pPr algn="just" eaLnBrk="1" hangingPunct="1">
              <a:lnSpc>
                <a:spcPct val="90000"/>
              </a:lnSpc>
              <a:buClr>
                <a:schemeClr val="tx1"/>
              </a:buClr>
            </a:pPr>
            <a:r>
              <a:rPr lang="en-US" sz="2400" dirty="0" smtClean="0">
                <a:latin typeface="Andalus" pitchFamily="18" charset="-78"/>
                <a:cs typeface="Andalus" pitchFamily="18" charset="-78"/>
              </a:rPr>
              <a:t>An archipelago of two main islands (</a:t>
            </a:r>
            <a:r>
              <a:rPr lang="en-US" sz="2400" dirty="0" err="1" smtClean="0">
                <a:latin typeface="Andalus" pitchFamily="18" charset="-78"/>
                <a:cs typeface="Andalus" pitchFamily="18" charset="-78"/>
              </a:rPr>
              <a:t>Unguja</a:t>
            </a:r>
            <a:r>
              <a:rPr lang="en-US" sz="2400" dirty="0" smtClean="0">
                <a:latin typeface="Andalus" pitchFamily="18" charset="-78"/>
                <a:cs typeface="Andalus" pitchFamily="18" charset="-78"/>
              </a:rPr>
              <a:t> and Pemba) and about 50 smaller –islets, lying between 6 and 8 degrees latitude.</a:t>
            </a:r>
          </a:p>
          <a:p>
            <a:pPr algn="just" eaLnBrk="1" hangingPunct="1">
              <a:lnSpc>
                <a:spcPct val="90000"/>
              </a:lnSpc>
              <a:buClr>
                <a:schemeClr val="tx1"/>
              </a:buClr>
            </a:pPr>
            <a:r>
              <a:rPr lang="en-US" sz="2400" dirty="0" smtClean="0">
                <a:latin typeface="Andalus" pitchFamily="18" charset="-78"/>
                <a:cs typeface="Andalus" pitchFamily="18" charset="-78"/>
              </a:rPr>
              <a:t>A land area of  2332 sq km. </a:t>
            </a:r>
          </a:p>
          <a:p>
            <a:pPr algn="just" eaLnBrk="1" hangingPunct="1">
              <a:lnSpc>
                <a:spcPct val="90000"/>
              </a:lnSpc>
              <a:buClr>
                <a:schemeClr val="tx1"/>
              </a:buClr>
            </a:pPr>
            <a:r>
              <a:rPr lang="en-US" sz="2400" dirty="0" smtClean="0">
                <a:latin typeface="Andalus" pitchFamily="18" charset="-78"/>
                <a:cs typeface="Andalus" pitchFamily="18" charset="-78"/>
              </a:rPr>
              <a:t> </a:t>
            </a:r>
            <a:r>
              <a:rPr lang="en-CA" sz="2400" dirty="0" smtClean="0">
                <a:latin typeface="Andalus" pitchFamily="18" charset="-78"/>
                <a:cs typeface="Andalus" pitchFamily="18" charset="-78"/>
              </a:rPr>
              <a:t>has open culture with a cocktail of African, Arabian and Indian sub continent (</a:t>
            </a:r>
            <a:r>
              <a:rPr lang="en-CA" sz="2400" dirty="0" err="1" smtClean="0">
                <a:latin typeface="Andalus" pitchFamily="18" charset="-78"/>
                <a:cs typeface="Andalus" pitchFamily="18" charset="-78"/>
              </a:rPr>
              <a:t>swahili</a:t>
            </a:r>
            <a:r>
              <a:rPr lang="en-CA" sz="2400" dirty="0" smtClean="0">
                <a:latin typeface="Andalus" pitchFamily="18" charset="-78"/>
                <a:cs typeface="Andalus" pitchFamily="18" charset="-78"/>
              </a:rPr>
              <a:t> culture) predominantly Muslim</a:t>
            </a:r>
            <a:endParaRPr lang="en-US" sz="2400" dirty="0" smtClean="0">
              <a:latin typeface="Andalus" pitchFamily="18" charset="-78"/>
              <a:cs typeface="Andalus" pitchFamily="18" charset="-78"/>
            </a:endParaRPr>
          </a:p>
          <a:p>
            <a:pPr algn="just" eaLnBrk="1" hangingPunct="1">
              <a:lnSpc>
                <a:spcPct val="90000"/>
              </a:lnSpc>
              <a:buClr>
                <a:schemeClr val="tx1"/>
              </a:buClr>
            </a:pPr>
            <a:r>
              <a:rPr lang="en-US" sz="2400" dirty="0" smtClean="0">
                <a:latin typeface="Andalus" pitchFamily="18" charset="-78"/>
                <a:cs typeface="Andalus" pitchFamily="18" charset="-78"/>
              </a:rPr>
              <a:t>Zanzibar City is located about  30 km from D</a:t>
            </a:r>
            <a:r>
              <a:rPr lang="en-US" sz="2800" dirty="0" smtClean="0">
                <a:latin typeface="Andalus" pitchFamily="18" charset="-78"/>
                <a:cs typeface="Andalus" pitchFamily="18" charset="-78"/>
              </a:rPr>
              <a:t>ar </a:t>
            </a:r>
            <a:r>
              <a:rPr lang="en-US" sz="2800" dirty="0" err="1" smtClean="0">
                <a:latin typeface="Andalus" pitchFamily="18" charset="-78"/>
                <a:cs typeface="Andalus" pitchFamily="18" charset="-78"/>
              </a:rPr>
              <a:t>es</a:t>
            </a:r>
            <a:r>
              <a:rPr lang="en-US" sz="2800" dirty="0" smtClean="0">
                <a:latin typeface="Andalus" pitchFamily="18" charset="-78"/>
                <a:cs typeface="Andalus" pitchFamily="18" charset="-78"/>
              </a:rPr>
              <a:t> Salaam.</a:t>
            </a:r>
          </a:p>
        </p:txBody>
      </p:sp>
      <p:sp>
        <p:nvSpPr>
          <p:cNvPr id="5" name="Slide Number Placeholder 4"/>
          <p:cNvSpPr>
            <a:spLocks noGrp="1"/>
          </p:cNvSpPr>
          <p:nvPr>
            <p:ph type="sldNum" sz="quarter" idx="12"/>
          </p:nvPr>
        </p:nvSpPr>
        <p:spPr/>
        <p:txBody>
          <a:bodyPr/>
          <a:lstStyle/>
          <a:p>
            <a:pPr>
              <a:defRPr/>
            </a:pPr>
            <a:fld id="{BDEE582D-52BD-4C89-962D-D3B9C67C4B38}" type="slidenum">
              <a:rPr lang="en-US" smtClean="0"/>
              <a:pPr>
                <a:defRPr/>
              </a:pPr>
              <a:t>3</a:t>
            </a:fld>
            <a:endParaRPr lang="en-US"/>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05400" y="1752600"/>
            <a:ext cx="35814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
            </a:r>
            <a:br>
              <a:rPr lang="en-US" sz="2800" dirty="0" smtClean="0"/>
            </a:br>
            <a:r>
              <a:rPr lang="en-US" sz="3600" b="1" dirty="0" smtClean="0">
                <a:latin typeface="+mn-lt"/>
              </a:rPr>
              <a:t>Zanzibar in Figures</a:t>
            </a:r>
            <a:endParaRPr lang="en-US" sz="3600" dirty="0">
              <a:latin typeface="+mn-lt"/>
            </a:endParaRPr>
          </a:p>
        </p:txBody>
      </p:sp>
      <p:graphicFrame>
        <p:nvGraphicFramePr>
          <p:cNvPr id="6" name="Content Placeholder 5"/>
          <p:cNvGraphicFramePr>
            <a:graphicFrameLocks noGrp="1"/>
          </p:cNvGraphicFramePr>
          <p:nvPr>
            <p:ph idx="1"/>
          </p:nvPr>
        </p:nvGraphicFramePr>
        <p:xfrm>
          <a:off x="457200" y="1935163"/>
          <a:ext cx="8229600" cy="2595880"/>
        </p:xfrm>
        <a:graphic>
          <a:graphicData uri="http://schemas.openxmlformats.org/drawingml/2006/table">
            <a:tbl>
              <a:tblPr firstRow="1" bandRow="1">
                <a:tableStyleId>{2D5ABB26-0587-4C30-8999-92F81FD0307C}</a:tableStyleId>
              </a:tblPr>
              <a:tblGrid>
                <a:gridCol w="4114800"/>
                <a:gridCol w="4114800"/>
              </a:tblGrid>
              <a:tr h="370840">
                <a:tc>
                  <a:txBody>
                    <a:bodyPr/>
                    <a:lstStyle/>
                    <a:p>
                      <a:r>
                        <a:rPr lang="en-US" sz="1600" dirty="0" smtClean="0"/>
                        <a:t>Population </a:t>
                      </a:r>
                      <a:endParaRPr lang="en-US" sz="1600" dirty="0"/>
                    </a:p>
                  </a:txBody>
                  <a:tcPr/>
                </a:tc>
                <a:tc>
                  <a:txBody>
                    <a:bodyPr/>
                    <a:lstStyle/>
                    <a:p>
                      <a:r>
                        <a:rPr lang="en-US" sz="1600" dirty="0" smtClean="0"/>
                        <a:t>1,303,569 (2012 Census)</a:t>
                      </a:r>
                      <a:endParaRPr lang="en-US" sz="1600" dirty="0"/>
                    </a:p>
                  </a:txBody>
                  <a:tcPr/>
                </a:tc>
              </a:tr>
              <a:tr h="370840">
                <a:tc>
                  <a:txBody>
                    <a:bodyPr/>
                    <a:lstStyle/>
                    <a:p>
                      <a:r>
                        <a:rPr lang="en-US" sz="1600" dirty="0" smtClean="0"/>
                        <a:t>Per capita GDP in USD</a:t>
                      </a:r>
                      <a:endParaRPr lang="en-US" sz="1600" dirty="0"/>
                    </a:p>
                  </a:txBody>
                  <a:tcPr/>
                </a:tc>
                <a:tc>
                  <a:txBody>
                    <a:bodyPr/>
                    <a:lstStyle/>
                    <a:p>
                      <a:r>
                        <a:rPr lang="en-US" sz="1600" baseline="0" dirty="0" smtClean="0"/>
                        <a:t>667 </a:t>
                      </a:r>
                      <a:endParaRPr lang="en-US" sz="1600" dirty="0"/>
                    </a:p>
                  </a:txBody>
                  <a:tcPr/>
                </a:tc>
              </a:tr>
              <a:tr h="370840">
                <a:tc>
                  <a:txBody>
                    <a:bodyPr/>
                    <a:lstStyle/>
                    <a:p>
                      <a:r>
                        <a:rPr lang="en-US" sz="1600" dirty="0" smtClean="0"/>
                        <a:t>Inflation</a:t>
                      </a:r>
                      <a:endParaRPr lang="en-US" sz="1600" dirty="0"/>
                    </a:p>
                  </a:txBody>
                  <a:tcPr/>
                </a:tc>
                <a:tc>
                  <a:txBody>
                    <a:bodyPr/>
                    <a:lstStyle/>
                    <a:p>
                      <a:r>
                        <a:rPr lang="en-US" sz="1600" dirty="0" smtClean="0"/>
                        <a:t> 9.4% </a:t>
                      </a:r>
                    </a:p>
                  </a:txBody>
                  <a:tcPr/>
                </a:tc>
              </a:tr>
              <a:tr h="370840">
                <a:tc>
                  <a:txBody>
                    <a:bodyPr/>
                    <a:lstStyle/>
                    <a:p>
                      <a:r>
                        <a:rPr lang="en-US" sz="1600" dirty="0" smtClean="0"/>
                        <a:t>Tourist Arrivals</a:t>
                      </a:r>
                      <a:endParaRPr lang="en-US" sz="1600" dirty="0"/>
                    </a:p>
                  </a:txBody>
                  <a:tcPr/>
                </a:tc>
                <a:tc>
                  <a:txBody>
                    <a:bodyPr/>
                    <a:lstStyle/>
                    <a:p>
                      <a:r>
                        <a:rPr lang="en-US" sz="1600" dirty="0" smtClean="0"/>
                        <a:t> 181,301 (2013)</a:t>
                      </a:r>
                      <a:endParaRPr lang="en-US" sz="1600" dirty="0"/>
                    </a:p>
                  </a:txBody>
                  <a:tcPr/>
                </a:tc>
              </a:tr>
              <a:tr h="370840">
                <a:tc>
                  <a:txBody>
                    <a:bodyPr/>
                    <a:lstStyle/>
                    <a:p>
                      <a:r>
                        <a:rPr lang="en-US" sz="1600" dirty="0" smtClean="0"/>
                        <a:t>Household size</a:t>
                      </a:r>
                      <a:endParaRPr lang="en-US" sz="1600" dirty="0"/>
                    </a:p>
                  </a:txBody>
                  <a:tcPr/>
                </a:tc>
                <a:tc>
                  <a:txBody>
                    <a:bodyPr/>
                    <a:lstStyle/>
                    <a:p>
                      <a:r>
                        <a:rPr lang="en-US" sz="1600" dirty="0" smtClean="0"/>
                        <a:t>5.5</a:t>
                      </a:r>
                      <a:endParaRPr lang="en-US" sz="1600" dirty="0"/>
                    </a:p>
                  </a:txBody>
                  <a:tcPr/>
                </a:tc>
              </a:tr>
              <a:tr h="370840">
                <a:tc>
                  <a:txBody>
                    <a:bodyPr/>
                    <a:lstStyle/>
                    <a:p>
                      <a:r>
                        <a:rPr lang="en-US" sz="1600" dirty="0" smtClean="0"/>
                        <a:t>Literacy rate</a:t>
                      </a:r>
                      <a:endParaRPr lang="en-US" sz="1600" dirty="0"/>
                    </a:p>
                  </a:txBody>
                  <a:tcPr/>
                </a:tc>
                <a:tc>
                  <a:txBody>
                    <a:bodyPr/>
                    <a:lstStyle/>
                    <a:p>
                      <a:r>
                        <a:rPr lang="en-US" sz="1600" dirty="0" smtClean="0"/>
                        <a:t>82.3</a:t>
                      </a:r>
                      <a:endParaRPr lang="en-US" sz="1600" dirty="0"/>
                    </a:p>
                  </a:txBody>
                  <a:tcPr/>
                </a:tc>
              </a:tr>
              <a:tr h="370840">
                <a:tc>
                  <a:txBody>
                    <a:bodyPr/>
                    <a:lstStyle/>
                    <a:p>
                      <a:r>
                        <a:rPr lang="en-US" dirty="0" smtClean="0"/>
                        <a:t>Life expectancy at birth</a:t>
                      </a:r>
                      <a:endParaRPr lang="en-US" dirty="0">
                        <a:solidFill>
                          <a:schemeClr val="tx1"/>
                        </a:solidFill>
                      </a:endParaRPr>
                    </a:p>
                  </a:txBody>
                  <a:tcPr/>
                </a:tc>
                <a:tc>
                  <a:txBody>
                    <a:bodyPr/>
                    <a:lstStyle/>
                    <a:p>
                      <a:r>
                        <a:rPr lang="en-US" dirty="0" smtClean="0"/>
                        <a:t>60</a:t>
                      </a:r>
                      <a:endParaRPr lang="en-US" dirty="0"/>
                    </a:p>
                  </a:txBody>
                  <a:tcPr/>
                </a:tc>
              </a:tr>
            </a:tbl>
          </a:graphicData>
        </a:graphic>
      </p:graphicFrame>
      <p:sp>
        <p:nvSpPr>
          <p:cNvPr id="3" name="Slide Number Placeholder 2"/>
          <p:cNvSpPr>
            <a:spLocks noGrp="1"/>
          </p:cNvSpPr>
          <p:nvPr>
            <p:ph type="sldNum" sz="quarter" idx="12"/>
          </p:nvPr>
        </p:nvSpPr>
        <p:spPr/>
        <p:txBody>
          <a:bodyPr/>
          <a:lstStyle/>
          <a:p>
            <a:pPr>
              <a:defRPr/>
            </a:pPr>
            <a:fld id="{BE99680B-1212-431A-B922-4726E2DE0DD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3E84CC9-4B00-4CE8-913F-2C310DF549C7}" type="slidenum">
              <a:rPr lang="en-US"/>
              <a:pPr>
                <a:defRPr/>
              </a:pPr>
              <a:t>5</a:t>
            </a:fld>
            <a:endParaRPr lang="en-US"/>
          </a:p>
        </p:txBody>
      </p:sp>
      <p:sp>
        <p:nvSpPr>
          <p:cNvPr id="3" name="TextBox 2"/>
          <p:cNvSpPr txBox="1"/>
          <p:nvPr/>
        </p:nvSpPr>
        <p:spPr>
          <a:xfrm>
            <a:off x="762000" y="2209800"/>
            <a:ext cx="7315200" cy="2678113"/>
          </a:xfrm>
          <a:prstGeom prst="rect">
            <a:avLst/>
          </a:prstGeom>
          <a:noFill/>
        </p:spPr>
        <p:txBody>
          <a:bodyPr>
            <a:spAutoFit/>
          </a:bodyPr>
          <a:lstStyle/>
          <a:p>
            <a:pPr algn="ctr">
              <a:defRPr/>
            </a:pPr>
            <a:endParaRPr lang="en-US" sz="4400" b="1" dirty="0">
              <a:solidFill>
                <a:schemeClr val="bg2">
                  <a:lumMod val="50000"/>
                </a:schemeClr>
              </a:solidFill>
              <a:latin typeface="Baskerville Old Face" pitchFamily="18" charset="0"/>
            </a:endParaRPr>
          </a:p>
          <a:p>
            <a:pPr algn="ctr">
              <a:defRPr/>
            </a:pPr>
            <a:r>
              <a:rPr lang="en-US" sz="4400" b="1" dirty="0">
                <a:solidFill>
                  <a:schemeClr val="bg2">
                    <a:lumMod val="50000"/>
                  </a:schemeClr>
                </a:solidFill>
                <a:latin typeface="+mn-lt"/>
              </a:rPr>
              <a:t>Investment Climate</a:t>
            </a:r>
          </a:p>
          <a:p>
            <a:pPr>
              <a:defRPr/>
            </a:pPr>
            <a:endParaRPr lang="en-US" sz="2000" dirty="0">
              <a:latin typeface="+mn-lt"/>
            </a:endParaRPr>
          </a:p>
          <a:p>
            <a:pPr>
              <a:defRPr/>
            </a:pPr>
            <a:endParaRPr lang="en-US" sz="2000" dirty="0">
              <a:latin typeface="+mj-lt"/>
            </a:endParaRPr>
          </a:p>
          <a:p>
            <a:pPr>
              <a:defRPr/>
            </a:pPr>
            <a:endParaRPr lang="en-US" sz="2000" dirty="0">
              <a:latin typeface="+mj-lt"/>
            </a:endParaRPr>
          </a:p>
          <a:p>
            <a:pPr>
              <a:defRPr/>
            </a:pP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533400" y="685800"/>
            <a:ext cx="8305800" cy="1009650"/>
          </a:xfrm>
        </p:spPr>
        <p:txBody>
          <a:bodyPr/>
          <a:lstStyle/>
          <a:p>
            <a:pPr>
              <a:defRPr/>
            </a:pPr>
            <a:r>
              <a:rPr lang="en-US" sz="4000" b="1" dirty="0" smtClean="0">
                <a:latin typeface="+mn-lt"/>
              </a:rPr>
              <a:t>Attractive Fiscal Regime</a:t>
            </a:r>
            <a:r>
              <a:rPr lang="en-US" sz="2800" b="1" dirty="0" smtClean="0">
                <a:latin typeface="+mn-lt"/>
              </a:rPr>
              <a:t/>
            </a:r>
            <a:br>
              <a:rPr lang="en-US" sz="2800" b="1" dirty="0" smtClean="0">
                <a:latin typeface="+mn-lt"/>
              </a:rPr>
            </a:br>
            <a:endParaRPr lang="en-US" sz="2800" b="1" dirty="0" smtClean="0">
              <a:latin typeface="+mn-lt"/>
            </a:endParaRPr>
          </a:p>
        </p:txBody>
      </p:sp>
      <p:sp>
        <p:nvSpPr>
          <p:cNvPr id="15363" name="Rectangle 3"/>
          <p:cNvSpPr>
            <a:spLocks noGrp="1"/>
          </p:cNvSpPr>
          <p:nvPr>
            <p:ph type="body" idx="1"/>
          </p:nvPr>
        </p:nvSpPr>
        <p:spPr>
          <a:xfrm>
            <a:off x="381000" y="1828800"/>
            <a:ext cx="8229600" cy="4267200"/>
          </a:xfrm>
        </p:spPr>
        <p:txBody>
          <a:bodyPr/>
          <a:lstStyle/>
          <a:p>
            <a:pPr algn="just">
              <a:lnSpc>
                <a:spcPct val="110000"/>
              </a:lnSpc>
              <a:spcBef>
                <a:spcPct val="50000"/>
              </a:spcBef>
              <a:buClrTx/>
              <a:buSzTx/>
              <a:buFontTx/>
              <a:buChar char="•"/>
            </a:pPr>
            <a:r>
              <a:rPr lang="en-US" sz="2800" dirty="0" smtClean="0">
                <a:latin typeface="Andalus" pitchFamily="18" charset="-78"/>
                <a:cs typeface="Andalus" pitchFamily="18" charset="-78"/>
              </a:rPr>
              <a:t>Stable and Predictable Fiscal Stability Regime - providing a </a:t>
            </a:r>
            <a:r>
              <a:rPr lang="en-US" sz="2800" b="1" dirty="0" smtClean="0">
                <a:latin typeface="Andalus" pitchFamily="18" charset="-78"/>
                <a:cs typeface="Andalus" pitchFamily="18" charset="-78"/>
              </a:rPr>
              <a:t>Soft Landing</a:t>
            </a:r>
            <a:r>
              <a:rPr lang="en-US" sz="2800" dirty="0" smtClean="0">
                <a:latin typeface="Andalus" pitchFamily="18" charset="-78"/>
                <a:cs typeface="Andalus" pitchFamily="18" charset="-78"/>
              </a:rPr>
              <a:t> to all investors. It recognizes that investors need to recover their </a:t>
            </a:r>
            <a:r>
              <a:rPr lang="en-US" sz="2800" b="1" dirty="0" smtClean="0">
                <a:latin typeface="Andalus" pitchFamily="18" charset="-78"/>
                <a:cs typeface="Andalus" pitchFamily="18" charset="-78"/>
              </a:rPr>
              <a:t>Investment Costs</a:t>
            </a:r>
            <a:r>
              <a:rPr lang="en-US" sz="2800" dirty="0" smtClean="0">
                <a:latin typeface="Andalus" pitchFamily="18" charset="-78"/>
                <a:cs typeface="Andalus" pitchFamily="18" charset="-78"/>
              </a:rPr>
              <a:t> first before paying corporate tax. </a:t>
            </a:r>
          </a:p>
          <a:p>
            <a:pPr algn="just">
              <a:lnSpc>
                <a:spcPct val="110000"/>
              </a:lnSpc>
              <a:spcBef>
                <a:spcPct val="50000"/>
              </a:spcBef>
              <a:buClrTx/>
              <a:buSzTx/>
              <a:buFontTx/>
              <a:buChar char="•"/>
            </a:pPr>
            <a:r>
              <a:rPr lang="en-US" sz="2800" dirty="0" smtClean="0">
                <a:latin typeface="Andalus" pitchFamily="18" charset="-78"/>
                <a:cs typeface="Andalus" pitchFamily="18" charset="-78"/>
              </a:rPr>
              <a:t>Investment codes give additional incentives to strategic investors</a:t>
            </a:r>
            <a:endParaRPr lang="en-US" sz="2800" i="1" dirty="0" smtClean="0">
              <a:latin typeface="Andalus" pitchFamily="18" charset="-78"/>
              <a:cs typeface="Andalus" pitchFamily="18" charset="-78"/>
            </a:endParaRPr>
          </a:p>
          <a:p>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81000" y="533400"/>
            <a:ext cx="8229600" cy="590550"/>
          </a:xfrm>
        </p:spPr>
        <p:txBody>
          <a:bodyPr/>
          <a:lstStyle/>
          <a:p>
            <a:pPr algn="just">
              <a:defRPr/>
            </a:pPr>
            <a:r>
              <a:rPr lang="en-US" sz="4000" b="1" dirty="0" smtClean="0">
                <a:latin typeface="Constantia" pitchFamily="18" charset="0"/>
              </a:rPr>
              <a:t>InvestorProtection</a:t>
            </a:r>
          </a:p>
        </p:txBody>
      </p:sp>
      <p:sp>
        <p:nvSpPr>
          <p:cNvPr id="14339" name="Rectangle 3"/>
          <p:cNvSpPr>
            <a:spLocks noGrp="1"/>
          </p:cNvSpPr>
          <p:nvPr>
            <p:ph type="body" idx="1"/>
          </p:nvPr>
        </p:nvSpPr>
        <p:spPr>
          <a:xfrm>
            <a:off x="304800" y="1295400"/>
            <a:ext cx="8534400" cy="5257800"/>
          </a:xfrm>
        </p:spPr>
        <p:txBody>
          <a:bodyPr/>
          <a:lstStyle/>
          <a:p>
            <a:pPr algn="just">
              <a:lnSpc>
                <a:spcPct val="80000"/>
              </a:lnSpc>
            </a:pPr>
            <a:r>
              <a:rPr lang="en-GB" sz="2400" dirty="0" smtClean="0">
                <a:latin typeface="Andalus" pitchFamily="18" charset="-78"/>
                <a:cs typeface="Andalus" pitchFamily="18" charset="-78"/>
              </a:rPr>
              <a:t>Investors in Zanzibar are protected both constitutionally and through international conventions to which Zanzibar, being part of the United Republic of Tanzania, is a signatory.</a:t>
            </a:r>
          </a:p>
          <a:p>
            <a:pPr algn="just">
              <a:lnSpc>
                <a:spcPct val="80000"/>
              </a:lnSpc>
            </a:pPr>
            <a:endParaRPr lang="en-GB" sz="2400" dirty="0" smtClean="0">
              <a:latin typeface="Andalus" pitchFamily="18" charset="-78"/>
              <a:cs typeface="Andalus" pitchFamily="18" charset="-78"/>
            </a:endParaRPr>
          </a:p>
          <a:p>
            <a:pPr algn="just">
              <a:lnSpc>
                <a:spcPct val="80000"/>
              </a:lnSpc>
            </a:pPr>
            <a:r>
              <a:rPr lang="en-US" sz="2400" dirty="0" smtClean="0">
                <a:latin typeface="Andalus" pitchFamily="18" charset="-78"/>
                <a:cs typeface="Andalus" pitchFamily="18" charset="-78"/>
              </a:rPr>
              <a:t>Bilateral and multilateral international treaties signed include: </a:t>
            </a:r>
            <a:r>
              <a:rPr lang="en-US" sz="2400" b="1" dirty="0" smtClean="0">
                <a:latin typeface="Andalus" pitchFamily="18" charset="-78"/>
                <a:cs typeface="Andalus" pitchFamily="18" charset="-78"/>
              </a:rPr>
              <a:t>MIGA </a:t>
            </a:r>
            <a:r>
              <a:rPr lang="en-US" sz="2400" dirty="0" smtClean="0">
                <a:latin typeface="Andalus" pitchFamily="18" charset="-78"/>
                <a:cs typeface="Andalus" pitchFamily="18" charset="-78"/>
              </a:rPr>
              <a:t>- Multilateral Investment Guarantee Agency</a:t>
            </a:r>
          </a:p>
          <a:p>
            <a:pPr algn="just">
              <a:lnSpc>
                <a:spcPct val="80000"/>
              </a:lnSpc>
              <a:buNone/>
            </a:pPr>
            <a:r>
              <a:rPr lang="en-US" sz="2400" dirty="0" smtClean="0">
                <a:latin typeface="Andalus" pitchFamily="18" charset="-78"/>
                <a:cs typeface="Andalus" pitchFamily="18" charset="-78"/>
              </a:rPr>
              <a:t>	</a:t>
            </a:r>
            <a:r>
              <a:rPr lang="en-US" sz="2400" b="1" dirty="0" smtClean="0">
                <a:latin typeface="Andalus" pitchFamily="18" charset="-78"/>
                <a:cs typeface="Andalus" pitchFamily="18" charset="-78"/>
              </a:rPr>
              <a:t>ICSID - </a:t>
            </a:r>
            <a:r>
              <a:rPr lang="en-US" sz="2400" dirty="0" smtClean="0">
                <a:latin typeface="Andalus" pitchFamily="18" charset="-78"/>
                <a:cs typeface="Andalus" pitchFamily="18" charset="-78"/>
              </a:rPr>
              <a:t>International Centre for the Settlement of Investment 		       Disputes </a:t>
            </a:r>
          </a:p>
          <a:p>
            <a:pPr algn="just">
              <a:lnSpc>
                <a:spcPct val="80000"/>
              </a:lnSpc>
              <a:buNone/>
            </a:pPr>
            <a:r>
              <a:rPr lang="en-US" sz="2400" dirty="0" smtClean="0">
                <a:latin typeface="Andalus" pitchFamily="18" charset="-78"/>
                <a:cs typeface="Andalus" pitchFamily="18" charset="-78"/>
              </a:rPr>
              <a:t>	</a:t>
            </a:r>
            <a:r>
              <a:rPr lang="en-US" sz="2400" b="1" dirty="0" smtClean="0">
                <a:latin typeface="Andalus" pitchFamily="18" charset="-78"/>
                <a:cs typeface="Andalus" pitchFamily="18" charset="-78"/>
              </a:rPr>
              <a:t>Convention</a:t>
            </a:r>
            <a:r>
              <a:rPr lang="en-US" sz="2400" dirty="0" smtClean="0">
                <a:latin typeface="Andalus" pitchFamily="18" charset="-78"/>
                <a:cs typeface="Andalus" pitchFamily="18" charset="-78"/>
              </a:rPr>
              <a:t> for the Protection of Industrial Property and </a:t>
            </a:r>
            <a:r>
              <a:rPr lang="en-US" sz="2400" b="1" dirty="0" smtClean="0">
                <a:latin typeface="Andalus" pitchFamily="18" charset="-78"/>
                <a:cs typeface="Andalus" pitchFamily="18" charset="-78"/>
              </a:rPr>
              <a:t>Convention</a:t>
            </a:r>
            <a:r>
              <a:rPr lang="en-US" sz="2400" dirty="0" smtClean="0">
                <a:latin typeface="Andalus" pitchFamily="18" charset="-78"/>
                <a:cs typeface="Andalus" pitchFamily="18" charset="-78"/>
              </a:rPr>
              <a:t> on Recognition and Enforcement of Foreign 			Arbitration Award and </a:t>
            </a:r>
          </a:p>
          <a:p>
            <a:pPr algn="just">
              <a:lnSpc>
                <a:spcPct val="80000"/>
              </a:lnSpc>
              <a:buNone/>
            </a:pPr>
            <a:r>
              <a:rPr lang="en-US" sz="2400" dirty="0" smtClean="0">
                <a:latin typeface="Andalus" pitchFamily="18" charset="-78"/>
                <a:cs typeface="Andalus" pitchFamily="18" charset="-78"/>
              </a:rPr>
              <a:t>	</a:t>
            </a:r>
            <a:r>
              <a:rPr lang="en-US" sz="2400" b="1" dirty="0" smtClean="0">
                <a:latin typeface="Andalus" pitchFamily="18" charset="-78"/>
                <a:cs typeface="Andalus" pitchFamily="18" charset="-78"/>
              </a:rPr>
              <a:t>Double Taxation Treaties</a:t>
            </a:r>
            <a:r>
              <a:rPr lang="en-US" sz="2400" dirty="0" smtClean="0">
                <a:latin typeface="Andalus" pitchFamily="18" charset="-78"/>
                <a:cs typeface="Andalus" pitchFamily="18" charset="-78"/>
              </a:rPr>
              <a:t> with several countries.</a:t>
            </a:r>
          </a:p>
          <a:p>
            <a:pPr algn="just">
              <a:lnSpc>
                <a:spcPct val="80000"/>
              </a:lnSpc>
            </a:pPr>
            <a:endParaRPr lang="en-US" sz="2400" dirty="0" smtClean="0">
              <a:latin typeface="Andalus" pitchFamily="18" charset="-78"/>
              <a:cs typeface="Andalus" pitchFamily="18" charset="-78"/>
            </a:endParaRPr>
          </a:p>
          <a:p>
            <a:pPr algn="just">
              <a:lnSpc>
                <a:spcPct val="80000"/>
              </a:lnSpc>
            </a:pPr>
            <a:r>
              <a:rPr lang="en-US" sz="2400" dirty="0" smtClean="0">
                <a:latin typeface="Andalus" pitchFamily="18" charset="-78"/>
                <a:cs typeface="Andalus" pitchFamily="18" charset="-78"/>
              </a:rPr>
              <a:t>These arrangements guarantee the security of FDI against losses arising from armed conflict or international disorder, and protection against nationalization. Further, they ensure transfer of profit, dividends and capital.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b="1" dirty="0" smtClean="0">
                <a:latin typeface="+mn-lt"/>
              </a:rPr>
              <a:t>Supportive  Infrastructure </a:t>
            </a:r>
            <a:endParaRPr lang="en-US" sz="4000" b="1" dirty="0">
              <a:latin typeface="+mn-lt"/>
            </a:endParaRPr>
          </a:p>
        </p:txBody>
      </p:sp>
      <p:sp>
        <p:nvSpPr>
          <p:cNvPr id="3" name="Content Placeholder 2"/>
          <p:cNvSpPr>
            <a:spLocks noGrp="1"/>
          </p:cNvSpPr>
          <p:nvPr>
            <p:ph idx="1"/>
          </p:nvPr>
        </p:nvSpPr>
        <p:spPr/>
        <p:txBody>
          <a:bodyPr/>
          <a:lstStyle/>
          <a:p>
            <a:pPr marL="1524000" lvl="2" indent="-609600" eaLnBrk="1" hangingPunct="1">
              <a:lnSpc>
                <a:spcPct val="110000"/>
              </a:lnSpc>
              <a:buClr>
                <a:schemeClr val="tx1"/>
              </a:buClr>
            </a:pPr>
            <a:r>
              <a:rPr lang="en-US" sz="2800" dirty="0" smtClean="0">
                <a:latin typeface="Andalus" pitchFamily="18" charset="-78"/>
                <a:cs typeface="Andalus" pitchFamily="18" charset="-78"/>
              </a:rPr>
              <a:t>Functional Sea Ports</a:t>
            </a:r>
          </a:p>
          <a:p>
            <a:pPr marL="1524000" lvl="2" indent="-609600" eaLnBrk="1" hangingPunct="1">
              <a:lnSpc>
                <a:spcPct val="110000"/>
              </a:lnSpc>
              <a:buClr>
                <a:schemeClr val="tx1"/>
              </a:buClr>
            </a:pPr>
            <a:r>
              <a:rPr lang="en-US" sz="2800" dirty="0" smtClean="0">
                <a:latin typeface="Andalus" pitchFamily="18" charset="-78"/>
                <a:cs typeface="Andalus" pitchFamily="18" charset="-78"/>
              </a:rPr>
              <a:t>Airports servicing domestic and international flights</a:t>
            </a:r>
          </a:p>
          <a:p>
            <a:pPr marL="1524000" lvl="2" indent="-609600" eaLnBrk="1" hangingPunct="1">
              <a:lnSpc>
                <a:spcPct val="120000"/>
              </a:lnSpc>
            </a:pPr>
            <a:r>
              <a:rPr lang="en-US" sz="2800" dirty="0" smtClean="0">
                <a:latin typeface="Andalus" pitchFamily="18" charset="-78"/>
                <a:cs typeface="Andalus" pitchFamily="18" charset="-78"/>
              </a:rPr>
              <a:t>Road network covering most investment areas</a:t>
            </a:r>
          </a:p>
          <a:p>
            <a:pPr marL="1524000" lvl="2" indent="-609600" eaLnBrk="1" hangingPunct="1">
              <a:lnSpc>
                <a:spcPct val="110000"/>
              </a:lnSpc>
            </a:pPr>
            <a:r>
              <a:rPr lang="en-US" sz="2800" dirty="0" smtClean="0">
                <a:latin typeface="Andalus" pitchFamily="18" charset="-78"/>
                <a:cs typeface="Andalus" pitchFamily="18" charset="-78"/>
              </a:rPr>
              <a:t>Considerable ground water resources</a:t>
            </a:r>
          </a:p>
          <a:p>
            <a:pPr marL="1524000" lvl="2" indent="-609600" eaLnBrk="1" hangingPunct="1">
              <a:lnSpc>
                <a:spcPct val="110000"/>
              </a:lnSpc>
            </a:pPr>
            <a:r>
              <a:rPr lang="en-US" sz="2800" dirty="0" smtClean="0">
                <a:latin typeface="Andalus" pitchFamily="18" charset="-78"/>
                <a:cs typeface="Andalus" pitchFamily="18" charset="-78"/>
              </a:rPr>
              <a:t>Telecommunication facilities</a:t>
            </a:r>
            <a:endParaRPr lang="en-US" dirty="0"/>
          </a:p>
        </p:txBody>
      </p:sp>
      <p:sp>
        <p:nvSpPr>
          <p:cNvPr id="4" name="Slide Number Placeholder 3"/>
          <p:cNvSpPr>
            <a:spLocks noGrp="1"/>
          </p:cNvSpPr>
          <p:nvPr>
            <p:ph type="sldNum" sz="quarter" idx="12"/>
          </p:nvPr>
        </p:nvSpPr>
        <p:spPr/>
        <p:txBody>
          <a:bodyPr/>
          <a:lstStyle/>
          <a:p>
            <a:pPr>
              <a:defRPr/>
            </a:pPr>
            <a:fld id="{08859424-8231-495B-8B47-A0540B1AC91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b="1" dirty="0" smtClean="0">
                <a:latin typeface="+mn-lt"/>
              </a:rPr>
              <a:t>One Stop Centre</a:t>
            </a:r>
            <a:endParaRPr lang="en-US" sz="4000" b="1" dirty="0">
              <a:latin typeface="+mn-lt"/>
            </a:endParaRPr>
          </a:p>
        </p:txBody>
      </p:sp>
      <p:sp>
        <p:nvSpPr>
          <p:cNvPr id="3" name="Content Placeholder 2"/>
          <p:cNvSpPr>
            <a:spLocks noGrp="1"/>
          </p:cNvSpPr>
          <p:nvPr>
            <p:ph idx="1"/>
          </p:nvPr>
        </p:nvSpPr>
        <p:spPr/>
        <p:txBody>
          <a:bodyPr/>
          <a:lstStyle/>
          <a:p>
            <a:pPr algn="just" eaLnBrk="1" hangingPunct="1"/>
            <a:r>
              <a:rPr lang="en-US" sz="2800" dirty="0" smtClean="0">
                <a:latin typeface="Andalus" pitchFamily="18" charset="-78"/>
                <a:cs typeface="Andalus" pitchFamily="18" charset="-78"/>
              </a:rPr>
              <a:t>ZIPA  - Established under   </a:t>
            </a:r>
            <a:r>
              <a:rPr lang="en-US" sz="2800" b="1" dirty="0" smtClean="0">
                <a:latin typeface="Andalus" pitchFamily="18" charset="-78"/>
                <a:cs typeface="Andalus" pitchFamily="18" charset="-78"/>
              </a:rPr>
              <a:t>ZIPPA</a:t>
            </a:r>
            <a:r>
              <a:rPr lang="en-US" sz="2800" dirty="0" smtClean="0">
                <a:latin typeface="Andalus" pitchFamily="18" charset="-78"/>
                <a:cs typeface="Andalus" pitchFamily="18" charset="-78"/>
              </a:rPr>
              <a:t> </a:t>
            </a:r>
            <a:r>
              <a:rPr lang="en-US" sz="2800" b="1" dirty="0" smtClean="0">
                <a:latin typeface="Andalus" pitchFamily="18" charset="-78"/>
                <a:cs typeface="Andalus" pitchFamily="18" charset="-78"/>
              </a:rPr>
              <a:t>ACT NO. 11 OF 2004, </a:t>
            </a:r>
          </a:p>
          <a:p>
            <a:pPr algn="just" eaLnBrk="1" hangingPunct="1"/>
            <a:r>
              <a:rPr lang="en-US" sz="2800" dirty="0" smtClean="0">
                <a:latin typeface="Andalus" pitchFamily="18" charset="-78"/>
                <a:cs typeface="Andalus" pitchFamily="18" charset="-78"/>
              </a:rPr>
              <a:t>A government focal point for  Promotion and Facilitation of investment in Zanzibar.</a:t>
            </a:r>
          </a:p>
          <a:p>
            <a:pPr algn="just" eaLnBrk="1" hangingPunct="1"/>
            <a:r>
              <a:rPr lang="en-US" sz="2800" dirty="0" smtClean="0">
                <a:latin typeface="Andalus" pitchFamily="18" charset="-78"/>
                <a:cs typeface="Andalus" pitchFamily="18" charset="-78"/>
              </a:rPr>
              <a:t>A “One Stop Investment Facilitation Center” whereby all investment services to investors are facilitated and provided under one roof.</a:t>
            </a:r>
          </a:p>
          <a:p>
            <a:endParaRPr lang="en-US" dirty="0"/>
          </a:p>
        </p:txBody>
      </p:sp>
      <p:sp>
        <p:nvSpPr>
          <p:cNvPr id="4" name="Slide Number Placeholder 3"/>
          <p:cNvSpPr>
            <a:spLocks noGrp="1"/>
          </p:cNvSpPr>
          <p:nvPr>
            <p:ph type="sldNum" sz="quarter" idx="12"/>
          </p:nvPr>
        </p:nvSpPr>
        <p:spPr/>
        <p:txBody>
          <a:bodyPr/>
          <a:lstStyle/>
          <a:p>
            <a:pPr>
              <a:defRPr/>
            </a:pPr>
            <a:fld id="{08859424-8231-495B-8B47-A0540B1AC91F}"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9350</TotalTime>
  <Words>841</Words>
  <Application>Microsoft Office PowerPoint</Application>
  <PresentationFormat>On-screen Show (4:3)</PresentationFormat>
  <Paragraphs>175</Paragraphs>
  <Slides>28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Flow</vt:lpstr>
      <vt:lpstr>Worksheet</vt:lpstr>
      <vt:lpstr>Slide 1</vt:lpstr>
      <vt:lpstr>OVERVIEW</vt:lpstr>
      <vt:lpstr> ZANZIBAR PROFILE</vt:lpstr>
      <vt:lpstr> Zanzibar in Figures</vt:lpstr>
      <vt:lpstr>Slide 5</vt:lpstr>
      <vt:lpstr>Attractive Fiscal Regime </vt:lpstr>
      <vt:lpstr>InvestorProtection</vt:lpstr>
      <vt:lpstr>  Supportive  Infrastructure </vt:lpstr>
      <vt:lpstr> One Stop Centre</vt:lpstr>
      <vt:lpstr>Investment Record</vt:lpstr>
      <vt:lpstr>APPROVED PROJECTS – SECTORWISE </vt:lpstr>
      <vt:lpstr>Investment by Region: The leading (Capital)</vt:lpstr>
      <vt:lpstr>Slide 13</vt:lpstr>
      <vt:lpstr>Tourism Sector</vt:lpstr>
      <vt:lpstr>Tourism Sector…</vt:lpstr>
      <vt:lpstr> Agriculture</vt:lpstr>
      <vt:lpstr>Spices</vt:lpstr>
      <vt:lpstr>Fisheries</vt:lpstr>
      <vt:lpstr>Infrastructure Development</vt:lpstr>
      <vt:lpstr>Slide 20</vt:lpstr>
      <vt:lpstr>Free Zones Opportunities</vt:lpstr>
      <vt:lpstr>Fumba Land Use Plan</vt:lpstr>
      <vt:lpstr>Tourism Attractions</vt:lpstr>
      <vt:lpstr>Slide 24</vt:lpstr>
      <vt:lpstr>Slide 25</vt:lpstr>
      <vt:lpstr>Slide 26</vt:lpstr>
      <vt:lpstr>CONTACT: </vt:lpstr>
      <vt:lpstr>Zanzibar A place not to miss in your lifetime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over Internet Protocol</dc:title>
  <dc:creator>user</dc:creator>
  <cp:lastModifiedBy>zipa</cp:lastModifiedBy>
  <cp:revision>583</cp:revision>
  <dcterms:created xsi:type="dcterms:W3CDTF">2013-11-07T20:22:30Z</dcterms:created>
  <dcterms:modified xsi:type="dcterms:W3CDTF">2014-09-11T12:16:42Z</dcterms:modified>
</cp:coreProperties>
</file>